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notesMasterIdLst>
    <p:notesMasterId r:id="rId40"/>
  </p:notesMasterIdLst>
  <p:sldIdLst>
    <p:sldId id="320" r:id="rId2"/>
    <p:sldId id="576" r:id="rId3"/>
    <p:sldId id="2897" r:id="rId4"/>
    <p:sldId id="2898" r:id="rId5"/>
    <p:sldId id="322" r:id="rId6"/>
    <p:sldId id="355" r:id="rId7"/>
    <p:sldId id="404" r:id="rId8"/>
    <p:sldId id="275" r:id="rId9"/>
    <p:sldId id="2878" r:id="rId10"/>
    <p:sldId id="405" r:id="rId11"/>
    <p:sldId id="2650" r:id="rId12"/>
    <p:sldId id="2651" r:id="rId13"/>
    <p:sldId id="389" r:id="rId14"/>
    <p:sldId id="612" r:id="rId15"/>
    <p:sldId id="2902" r:id="rId16"/>
    <p:sldId id="276" r:id="rId17"/>
    <p:sldId id="2899" r:id="rId18"/>
    <p:sldId id="629" r:id="rId19"/>
    <p:sldId id="2879" r:id="rId20"/>
    <p:sldId id="2877" r:id="rId21"/>
    <p:sldId id="2875" r:id="rId22"/>
    <p:sldId id="2884" r:id="rId23"/>
    <p:sldId id="298" r:id="rId24"/>
    <p:sldId id="2885" r:id="rId25"/>
    <p:sldId id="2823" r:id="rId26"/>
    <p:sldId id="2900" r:id="rId27"/>
    <p:sldId id="2888" r:id="rId28"/>
    <p:sldId id="2892" r:id="rId29"/>
    <p:sldId id="377" r:id="rId30"/>
    <p:sldId id="315" r:id="rId31"/>
    <p:sldId id="333" r:id="rId32"/>
    <p:sldId id="294" r:id="rId33"/>
    <p:sldId id="418" r:id="rId34"/>
    <p:sldId id="2901" r:id="rId35"/>
    <p:sldId id="323" r:id="rId36"/>
    <p:sldId id="301" r:id="rId37"/>
    <p:sldId id="631" r:id="rId38"/>
    <p:sldId id="2903" r:id="rId39"/>
  </p:sldIdLst>
  <p:sldSz cx="12192000" cy="68580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66"/>
    <a:srgbClr val="CC3399"/>
    <a:srgbClr val="CC3300"/>
    <a:srgbClr val="3366FF"/>
    <a:srgbClr val="CC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3447" autoAdjust="0"/>
  </p:normalViewPr>
  <p:slideViewPr>
    <p:cSldViewPr>
      <p:cViewPr>
        <p:scale>
          <a:sx n="66" d="100"/>
          <a:sy n="66" d="100"/>
        </p:scale>
        <p:origin x="1301" y="413"/>
      </p:cViewPr>
      <p:guideLst>
        <p:guide orient="horz" pos="2160"/>
        <p:guide pos="3840"/>
      </p:guideLst>
    </p:cSldViewPr>
  </p:slideViewPr>
  <p:notesTextViewPr>
    <p:cViewPr>
      <p:scale>
        <a:sx n="100" d="100"/>
        <a:sy n="100" d="100"/>
      </p:scale>
      <p:origin x="0" y="0"/>
    </p:cViewPr>
  </p:notesTextViewPr>
  <p:sorterViewPr>
    <p:cViewPr>
      <p:scale>
        <a:sx n="75" d="100"/>
        <a:sy n="75" d="100"/>
      </p:scale>
      <p:origin x="0" y="-5443"/>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AA0BE3-35AB-4760-B9DA-35290BDD5CF3}" type="doc">
      <dgm:prSet loTypeId="urn:microsoft.com/office/officeart/2005/8/layout/chevron2" loCatId="list" qsTypeId="urn:microsoft.com/office/officeart/2005/8/quickstyle/3d4" qsCatId="3D" csTypeId="urn:microsoft.com/office/officeart/2005/8/colors/accent1_2" csCatId="accent1" phldr="1"/>
      <dgm:spPr/>
      <dgm:t>
        <a:bodyPr/>
        <a:lstStyle/>
        <a:p>
          <a:endParaRPr lang="en-CA"/>
        </a:p>
      </dgm:t>
    </dgm:pt>
    <dgm:pt modelId="{59E44F49-3AF7-4CFE-814B-90D530617300}">
      <dgm:prSet phldrT="[Text]"/>
      <dgm:spPr/>
      <dgm:t>
        <a:bodyPr/>
        <a:lstStyle/>
        <a:p>
          <a:r>
            <a:rPr lang="en-CA" dirty="0"/>
            <a:t>1</a:t>
          </a:r>
        </a:p>
      </dgm:t>
    </dgm:pt>
    <dgm:pt modelId="{1982ADA0-65C6-41C3-A30C-D9D008DB11F6}" type="parTrans" cxnId="{A334E0A1-F08A-4677-8BE0-AECAECA05205}">
      <dgm:prSet/>
      <dgm:spPr/>
      <dgm:t>
        <a:bodyPr/>
        <a:lstStyle/>
        <a:p>
          <a:endParaRPr lang="en-CA"/>
        </a:p>
      </dgm:t>
    </dgm:pt>
    <dgm:pt modelId="{CACEF55D-36C3-441C-9CB1-271D571A8B14}" type="sibTrans" cxnId="{A334E0A1-F08A-4677-8BE0-AECAECA05205}">
      <dgm:prSet/>
      <dgm:spPr/>
      <dgm:t>
        <a:bodyPr/>
        <a:lstStyle/>
        <a:p>
          <a:endParaRPr lang="en-CA"/>
        </a:p>
      </dgm:t>
    </dgm:pt>
    <dgm:pt modelId="{5B0208EF-A33E-4FB4-A672-DB1A46085B8D}">
      <dgm:prSet phldrT="[Text]"/>
      <dgm:spPr/>
      <dgm:t>
        <a:bodyPr/>
        <a:lstStyle/>
        <a:p>
          <a:r>
            <a:rPr lang="en-CA" dirty="0"/>
            <a:t>Identify status of current medical condition</a:t>
          </a:r>
        </a:p>
      </dgm:t>
    </dgm:pt>
    <dgm:pt modelId="{A9B32962-1228-49BE-92FA-D241BA2F6A35}" type="parTrans" cxnId="{D0F85142-F9B7-47BB-AA00-2C079562D3A0}">
      <dgm:prSet/>
      <dgm:spPr/>
      <dgm:t>
        <a:bodyPr/>
        <a:lstStyle/>
        <a:p>
          <a:endParaRPr lang="en-CA"/>
        </a:p>
      </dgm:t>
    </dgm:pt>
    <dgm:pt modelId="{E198B22C-F0BB-47E1-97AD-815C285B2E37}" type="sibTrans" cxnId="{D0F85142-F9B7-47BB-AA00-2C079562D3A0}">
      <dgm:prSet/>
      <dgm:spPr/>
      <dgm:t>
        <a:bodyPr/>
        <a:lstStyle/>
        <a:p>
          <a:endParaRPr lang="en-CA"/>
        </a:p>
      </dgm:t>
    </dgm:pt>
    <dgm:pt modelId="{379985B2-685E-4A63-BB63-E681A2D485D5}">
      <dgm:prSet phldrT="[Text]"/>
      <dgm:spPr/>
      <dgm:t>
        <a:bodyPr/>
        <a:lstStyle/>
        <a:p>
          <a:r>
            <a:rPr lang="en-CA" dirty="0"/>
            <a:t>2</a:t>
          </a:r>
        </a:p>
      </dgm:t>
    </dgm:pt>
    <dgm:pt modelId="{386D14D8-9F5D-4E6C-B13D-0D909BF0DE62}" type="parTrans" cxnId="{E208B7E9-62EF-491C-B3B6-550BFA1967DF}">
      <dgm:prSet/>
      <dgm:spPr/>
      <dgm:t>
        <a:bodyPr/>
        <a:lstStyle/>
        <a:p>
          <a:endParaRPr lang="en-CA"/>
        </a:p>
      </dgm:t>
    </dgm:pt>
    <dgm:pt modelId="{1D7E2808-6B97-45A1-A0B0-3B1C96E342BD}" type="sibTrans" cxnId="{E208B7E9-62EF-491C-B3B6-550BFA1967DF}">
      <dgm:prSet/>
      <dgm:spPr/>
      <dgm:t>
        <a:bodyPr/>
        <a:lstStyle/>
        <a:p>
          <a:endParaRPr lang="en-CA"/>
        </a:p>
      </dgm:t>
    </dgm:pt>
    <dgm:pt modelId="{018D878B-8E1B-48D5-A3C1-D291EC913F2A}">
      <dgm:prSet phldrT="[Text]"/>
      <dgm:spPr/>
      <dgm:t>
        <a:bodyPr/>
        <a:lstStyle/>
        <a:p>
          <a:r>
            <a:rPr lang="en-CA" dirty="0"/>
            <a:t>Modify dental treatment based on systemic health</a:t>
          </a:r>
        </a:p>
      </dgm:t>
    </dgm:pt>
    <dgm:pt modelId="{C36A8824-055A-4CB0-93C8-3D7EDECF0D91}" type="parTrans" cxnId="{AEF0FA4C-3DED-42B3-BE14-3B4ABE9E8D1F}">
      <dgm:prSet/>
      <dgm:spPr/>
      <dgm:t>
        <a:bodyPr/>
        <a:lstStyle/>
        <a:p>
          <a:endParaRPr lang="en-CA"/>
        </a:p>
      </dgm:t>
    </dgm:pt>
    <dgm:pt modelId="{6EBC638B-1A32-4301-9DE6-C883D302C7A9}" type="sibTrans" cxnId="{AEF0FA4C-3DED-42B3-BE14-3B4ABE9E8D1F}">
      <dgm:prSet/>
      <dgm:spPr/>
      <dgm:t>
        <a:bodyPr/>
        <a:lstStyle/>
        <a:p>
          <a:endParaRPr lang="en-CA"/>
        </a:p>
      </dgm:t>
    </dgm:pt>
    <dgm:pt modelId="{5393C038-2FFE-4BBC-82D4-715C24B80FF9}">
      <dgm:prSet phldrT="[Text]"/>
      <dgm:spPr/>
      <dgm:t>
        <a:bodyPr/>
        <a:lstStyle/>
        <a:p>
          <a:r>
            <a:rPr lang="en-CA" dirty="0"/>
            <a:t>3</a:t>
          </a:r>
        </a:p>
      </dgm:t>
    </dgm:pt>
    <dgm:pt modelId="{F44899BC-B7AF-447C-95FC-4E63D6F7176E}" type="parTrans" cxnId="{BC2E0BA6-167F-4D24-BB47-9F1E45125244}">
      <dgm:prSet/>
      <dgm:spPr/>
      <dgm:t>
        <a:bodyPr/>
        <a:lstStyle/>
        <a:p>
          <a:endParaRPr lang="en-CA"/>
        </a:p>
      </dgm:t>
    </dgm:pt>
    <dgm:pt modelId="{ECCEB0FC-80D0-46FC-A6AB-7132F5A8750E}" type="sibTrans" cxnId="{BC2E0BA6-167F-4D24-BB47-9F1E45125244}">
      <dgm:prSet/>
      <dgm:spPr/>
      <dgm:t>
        <a:bodyPr/>
        <a:lstStyle/>
        <a:p>
          <a:endParaRPr lang="en-CA"/>
        </a:p>
      </dgm:t>
    </dgm:pt>
    <dgm:pt modelId="{78D0AA9C-E630-40B7-987E-481C50D00004}">
      <dgm:prSet phldrT="[Text]"/>
      <dgm:spPr/>
      <dgm:t>
        <a:bodyPr/>
        <a:lstStyle/>
        <a:p>
          <a:r>
            <a:rPr lang="en-CA" dirty="0"/>
            <a:t>Prevent Medical Emergencies in office</a:t>
          </a:r>
        </a:p>
      </dgm:t>
    </dgm:pt>
    <dgm:pt modelId="{99CA094C-BBD2-49C7-A0C1-B250906752AC}" type="parTrans" cxnId="{5C8214E7-73B1-4EBC-9CD4-E08294FA5B1B}">
      <dgm:prSet/>
      <dgm:spPr/>
      <dgm:t>
        <a:bodyPr/>
        <a:lstStyle/>
        <a:p>
          <a:endParaRPr lang="en-CA"/>
        </a:p>
      </dgm:t>
    </dgm:pt>
    <dgm:pt modelId="{DF2799C8-2744-4E44-88EA-606C2D25D102}" type="sibTrans" cxnId="{5C8214E7-73B1-4EBC-9CD4-E08294FA5B1B}">
      <dgm:prSet/>
      <dgm:spPr/>
      <dgm:t>
        <a:bodyPr/>
        <a:lstStyle/>
        <a:p>
          <a:endParaRPr lang="en-CA"/>
        </a:p>
      </dgm:t>
    </dgm:pt>
    <dgm:pt modelId="{A396BE0B-90C7-430F-8C65-9E6D94AC8022}">
      <dgm:prSet/>
      <dgm:spPr/>
      <dgm:t>
        <a:bodyPr/>
        <a:lstStyle/>
        <a:p>
          <a:r>
            <a:rPr lang="en-CA" dirty="0"/>
            <a:t>4</a:t>
          </a:r>
        </a:p>
      </dgm:t>
    </dgm:pt>
    <dgm:pt modelId="{8F832C9D-A61B-42A2-A653-C6B66C02BF92}" type="parTrans" cxnId="{659C0B84-DF9B-4FA0-A0A2-B7DD2686038A}">
      <dgm:prSet/>
      <dgm:spPr/>
      <dgm:t>
        <a:bodyPr/>
        <a:lstStyle/>
        <a:p>
          <a:endParaRPr lang="en-CA"/>
        </a:p>
      </dgm:t>
    </dgm:pt>
    <dgm:pt modelId="{FE913945-59B5-431A-801B-F05E33709AB2}" type="sibTrans" cxnId="{659C0B84-DF9B-4FA0-A0A2-B7DD2686038A}">
      <dgm:prSet/>
      <dgm:spPr/>
      <dgm:t>
        <a:bodyPr/>
        <a:lstStyle/>
        <a:p>
          <a:endParaRPr lang="en-CA"/>
        </a:p>
      </dgm:t>
    </dgm:pt>
    <dgm:pt modelId="{4C0C35B3-B16F-443F-A4E4-C5609DFD7A0C}">
      <dgm:prSet/>
      <dgm:spPr/>
      <dgm:t>
        <a:bodyPr/>
        <a:lstStyle/>
        <a:p>
          <a:r>
            <a:rPr lang="en-CA" dirty="0"/>
            <a:t>Prevent Serious Postop complications </a:t>
          </a:r>
        </a:p>
      </dgm:t>
    </dgm:pt>
    <dgm:pt modelId="{4CDD72D4-7A7B-4CC3-9932-F25DCFA248F0}" type="parTrans" cxnId="{C21F2387-B485-4A75-A5BC-0827D86B18A6}">
      <dgm:prSet/>
      <dgm:spPr/>
      <dgm:t>
        <a:bodyPr/>
        <a:lstStyle/>
        <a:p>
          <a:endParaRPr lang="en-CA"/>
        </a:p>
      </dgm:t>
    </dgm:pt>
    <dgm:pt modelId="{8AFFC352-C85C-403F-BEDB-97164A142EC8}" type="sibTrans" cxnId="{C21F2387-B485-4A75-A5BC-0827D86B18A6}">
      <dgm:prSet/>
      <dgm:spPr/>
      <dgm:t>
        <a:bodyPr/>
        <a:lstStyle/>
        <a:p>
          <a:endParaRPr lang="en-CA"/>
        </a:p>
      </dgm:t>
    </dgm:pt>
    <dgm:pt modelId="{47D6CA28-4896-49F8-B586-4D52A8B285CF}" type="pres">
      <dgm:prSet presAssocID="{CCAA0BE3-35AB-4760-B9DA-35290BDD5CF3}" presName="linearFlow" presStyleCnt="0">
        <dgm:presLayoutVars>
          <dgm:dir/>
          <dgm:animLvl val="lvl"/>
          <dgm:resizeHandles val="exact"/>
        </dgm:presLayoutVars>
      </dgm:prSet>
      <dgm:spPr/>
    </dgm:pt>
    <dgm:pt modelId="{592C6D87-E68E-4224-A2D4-F01984010C6B}" type="pres">
      <dgm:prSet presAssocID="{59E44F49-3AF7-4CFE-814B-90D530617300}" presName="composite" presStyleCnt="0"/>
      <dgm:spPr/>
    </dgm:pt>
    <dgm:pt modelId="{21883E54-1C53-40E0-94A9-FF7DFEDA3E19}" type="pres">
      <dgm:prSet presAssocID="{59E44F49-3AF7-4CFE-814B-90D530617300}" presName="parentText" presStyleLbl="alignNode1" presStyleIdx="0" presStyleCnt="4">
        <dgm:presLayoutVars>
          <dgm:chMax val="1"/>
          <dgm:bulletEnabled val="1"/>
        </dgm:presLayoutVars>
      </dgm:prSet>
      <dgm:spPr/>
    </dgm:pt>
    <dgm:pt modelId="{7F0E6216-4EF8-4F8F-A4F3-04FC3D117C17}" type="pres">
      <dgm:prSet presAssocID="{59E44F49-3AF7-4CFE-814B-90D530617300}" presName="descendantText" presStyleLbl="alignAcc1" presStyleIdx="0" presStyleCnt="4">
        <dgm:presLayoutVars>
          <dgm:bulletEnabled val="1"/>
        </dgm:presLayoutVars>
      </dgm:prSet>
      <dgm:spPr/>
    </dgm:pt>
    <dgm:pt modelId="{4367ED74-9454-4A3C-AD38-FFC35728DE14}" type="pres">
      <dgm:prSet presAssocID="{CACEF55D-36C3-441C-9CB1-271D571A8B14}" presName="sp" presStyleCnt="0"/>
      <dgm:spPr/>
    </dgm:pt>
    <dgm:pt modelId="{D12C3FF7-93BC-474F-B61E-CF8DCC8CE559}" type="pres">
      <dgm:prSet presAssocID="{379985B2-685E-4A63-BB63-E681A2D485D5}" presName="composite" presStyleCnt="0"/>
      <dgm:spPr/>
    </dgm:pt>
    <dgm:pt modelId="{534C948E-5F86-494B-B27F-BEDE57559DE0}" type="pres">
      <dgm:prSet presAssocID="{379985B2-685E-4A63-BB63-E681A2D485D5}" presName="parentText" presStyleLbl="alignNode1" presStyleIdx="1" presStyleCnt="4">
        <dgm:presLayoutVars>
          <dgm:chMax val="1"/>
          <dgm:bulletEnabled val="1"/>
        </dgm:presLayoutVars>
      </dgm:prSet>
      <dgm:spPr/>
    </dgm:pt>
    <dgm:pt modelId="{FF91F399-D143-4277-8D0B-DC94A10E8A46}" type="pres">
      <dgm:prSet presAssocID="{379985B2-685E-4A63-BB63-E681A2D485D5}" presName="descendantText" presStyleLbl="alignAcc1" presStyleIdx="1" presStyleCnt="4">
        <dgm:presLayoutVars>
          <dgm:bulletEnabled val="1"/>
        </dgm:presLayoutVars>
      </dgm:prSet>
      <dgm:spPr/>
    </dgm:pt>
    <dgm:pt modelId="{F58984B8-2732-41AB-A93F-6CEB182D4067}" type="pres">
      <dgm:prSet presAssocID="{1D7E2808-6B97-45A1-A0B0-3B1C96E342BD}" presName="sp" presStyleCnt="0"/>
      <dgm:spPr/>
    </dgm:pt>
    <dgm:pt modelId="{BF155039-4100-43F3-953D-4B6B6377E628}" type="pres">
      <dgm:prSet presAssocID="{5393C038-2FFE-4BBC-82D4-715C24B80FF9}" presName="composite" presStyleCnt="0"/>
      <dgm:spPr/>
    </dgm:pt>
    <dgm:pt modelId="{947D4455-3173-425B-B17D-8C8880EA478C}" type="pres">
      <dgm:prSet presAssocID="{5393C038-2FFE-4BBC-82D4-715C24B80FF9}" presName="parentText" presStyleLbl="alignNode1" presStyleIdx="2" presStyleCnt="4">
        <dgm:presLayoutVars>
          <dgm:chMax val="1"/>
          <dgm:bulletEnabled val="1"/>
        </dgm:presLayoutVars>
      </dgm:prSet>
      <dgm:spPr/>
    </dgm:pt>
    <dgm:pt modelId="{753D4C22-293E-4D1F-B8C5-FDC6D05C5C41}" type="pres">
      <dgm:prSet presAssocID="{5393C038-2FFE-4BBC-82D4-715C24B80FF9}" presName="descendantText" presStyleLbl="alignAcc1" presStyleIdx="2" presStyleCnt="4">
        <dgm:presLayoutVars>
          <dgm:bulletEnabled val="1"/>
        </dgm:presLayoutVars>
      </dgm:prSet>
      <dgm:spPr/>
    </dgm:pt>
    <dgm:pt modelId="{7B8BBFF6-6DD4-43A1-BD15-B8BC459E6BC3}" type="pres">
      <dgm:prSet presAssocID="{ECCEB0FC-80D0-46FC-A6AB-7132F5A8750E}" presName="sp" presStyleCnt="0"/>
      <dgm:spPr/>
    </dgm:pt>
    <dgm:pt modelId="{19501AAC-F43D-4B40-8803-44E7DECE896A}" type="pres">
      <dgm:prSet presAssocID="{A396BE0B-90C7-430F-8C65-9E6D94AC8022}" presName="composite" presStyleCnt="0"/>
      <dgm:spPr/>
    </dgm:pt>
    <dgm:pt modelId="{88A67869-F0E8-485E-A915-0AE0604EBFED}" type="pres">
      <dgm:prSet presAssocID="{A396BE0B-90C7-430F-8C65-9E6D94AC8022}" presName="parentText" presStyleLbl="alignNode1" presStyleIdx="3" presStyleCnt="4">
        <dgm:presLayoutVars>
          <dgm:chMax val="1"/>
          <dgm:bulletEnabled val="1"/>
        </dgm:presLayoutVars>
      </dgm:prSet>
      <dgm:spPr/>
    </dgm:pt>
    <dgm:pt modelId="{D472E0BB-3F40-47FC-99E1-74B4CD06476C}" type="pres">
      <dgm:prSet presAssocID="{A396BE0B-90C7-430F-8C65-9E6D94AC8022}" presName="descendantText" presStyleLbl="alignAcc1" presStyleIdx="3" presStyleCnt="4">
        <dgm:presLayoutVars>
          <dgm:bulletEnabled val="1"/>
        </dgm:presLayoutVars>
      </dgm:prSet>
      <dgm:spPr/>
    </dgm:pt>
  </dgm:ptLst>
  <dgm:cxnLst>
    <dgm:cxn modelId="{D0463D12-5BE0-4D71-A3D5-738ABD9B0B5B}" type="presOf" srcId="{379985B2-685E-4A63-BB63-E681A2D485D5}" destId="{534C948E-5F86-494B-B27F-BEDE57559DE0}" srcOrd="0" destOrd="0" presId="urn:microsoft.com/office/officeart/2005/8/layout/chevron2"/>
    <dgm:cxn modelId="{86BAF55E-B27B-40F9-8B95-4D1A05A6864A}" type="presOf" srcId="{59E44F49-3AF7-4CFE-814B-90D530617300}" destId="{21883E54-1C53-40E0-94A9-FF7DFEDA3E19}" srcOrd="0" destOrd="0" presId="urn:microsoft.com/office/officeart/2005/8/layout/chevron2"/>
    <dgm:cxn modelId="{D0F85142-F9B7-47BB-AA00-2C079562D3A0}" srcId="{59E44F49-3AF7-4CFE-814B-90D530617300}" destId="{5B0208EF-A33E-4FB4-A672-DB1A46085B8D}" srcOrd="0" destOrd="0" parTransId="{A9B32962-1228-49BE-92FA-D241BA2F6A35}" sibTransId="{E198B22C-F0BB-47E1-97AD-815C285B2E37}"/>
    <dgm:cxn modelId="{AEF0FA4C-3DED-42B3-BE14-3B4ABE9E8D1F}" srcId="{379985B2-685E-4A63-BB63-E681A2D485D5}" destId="{018D878B-8E1B-48D5-A3C1-D291EC913F2A}" srcOrd="0" destOrd="0" parTransId="{C36A8824-055A-4CB0-93C8-3D7EDECF0D91}" sibTransId="{6EBC638B-1A32-4301-9DE6-C883D302C7A9}"/>
    <dgm:cxn modelId="{DEC3794E-E7E3-4D77-A97A-D41FE986F896}" type="presOf" srcId="{4C0C35B3-B16F-443F-A4E4-C5609DFD7A0C}" destId="{D472E0BB-3F40-47FC-99E1-74B4CD06476C}" srcOrd="0" destOrd="0" presId="urn:microsoft.com/office/officeart/2005/8/layout/chevron2"/>
    <dgm:cxn modelId="{87DAAD6F-0E08-4F5F-A5A0-228FF8FFD5A2}" type="presOf" srcId="{A396BE0B-90C7-430F-8C65-9E6D94AC8022}" destId="{88A67869-F0E8-485E-A915-0AE0604EBFED}" srcOrd="0" destOrd="0" presId="urn:microsoft.com/office/officeart/2005/8/layout/chevron2"/>
    <dgm:cxn modelId="{9F44C973-B809-4518-9723-8BDA13CCBEA2}" type="presOf" srcId="{78D0AA9C-E630-40B7-987E-481C50D00004}" destId="{753D4C22-293E-4D1F-B8C5-FDC6D05C5C41}" srcOrd="0" destOrd="0" presId="urn:microsoft.com/office/officeart/2005/8/layout/chevron2"/>
    <dgm:cxn modelId="{659C0B84-DF9B-4FA0-A0A2-B7DD2686038A}" srcId="{CCAA0BE3-35AB-4760-B9DA-35290BDD5CF3}" destId="{A396BE0B-90C7-430F-8C65-9E6D94AC8022}" srcOrd="3" destOrd="0" parTransId="{8F832C9D-A61B-42A2-A653-C6B66C02BF92}" sibTransId="{FE913945-59B5-431A-801B-F05E33709AB2}"/>
    <dgm:cxn modelId="{C21F2387-B485-4A75-A5BC-0827D86B18A6}" srcId="{A396BE0B-90C7-430F-8C65-9E6D94AC8022}" destId="{4C0C35B3-B16F-443F-A4E4-C5609DFD7A0C}" srcOrd="0" destOrd="0" parTransId="{4CDD72D4-7A7B-4CC3-9932-F25DCFA248F0}" sibTransId="{8AFFC352-C85C-403F-BEDB-97164A142EC8}"/>
    <dgm:cxn modelId="{B977F095-33A2-40AE-8214-9B9923D5EBAE}" type="presOf" srcId="{5B0208EF-A33E-4FB4-A672-DB1A46085B8D}" destId="{7F0E6216-4EF8-4F8F-A4F3-04FC3D117C17}" srcOrd="0" destOrd="0" presId="urn:microsoft.com/office/officeart/2005/8/layout/chevron2"/>
    <dgm:cxn modelId="{A334E0A1-F08A-4677-8BE0-AECAECA05205}" srcId="{CCAA0BE3-35AB-4760-B9DA-35290BDD5CF3}" destId="{59E44F49-3AF7-4CFE-814B-90D530617300}" srcOrd="0" destOrd="0" parTransId="{1982ADA0-65C6-41C3-A30C-D9D008DB11F6}" sibTransId="{CACEF55D-36C3-441C-9CB1-271D571A8B14}"/>
    <dgm:cxn modelId="{BC2E0BA6-167F-4D24-BB47-9F1E45125244}" srcId="{CCAA0BE3-35AB-4760-B9DA-35290BDD5CF3}" destId="{5393C038-2FFE-4BBC-82D4-715C24B80FF9}" srcOrd="2" destOrd="0" parTransId="{F44899BC-B7AF-447C-95FC-4E63D6F7176E}" sibTransId="{ECCEB0FC-80D0-46FC-A6AB-7132F5A8750E}"/>
    <dgm:cxn modelId="{853A3EC8-D9E2-46A1-B8AA-9E31CB51C681}" type="presOf" srcId="{018D878B-8E1B-48D5-A3C1-D291EC913F2A}" destId="{FF91F399-D143-4277-8D0B-DC94A10E8A46}" srcOrd="0" destOrd="0" presId="urn:microsoft.com/office/officeart/2005/8/layout/chevron2"/>
    <dgm:cxn modelId="{EA6E99D6-A031-4903-9944-6F2503005884}" type="presOf" srcId="{CCAA0BE3-35AB-4760-B9DA-35290BDD5CF3}" destId="{47D6CA28-4896-49F8-B586-4D52A8B285CF}" srcOrd="0" destOrd="0" presId="urn:microsoft.com/office/officeart/2005/8/layout/chevron2"/>
    <dgm:cxn modelId="{0BDF35DC-52AC-476B-8814-9E0D65707B14}" type="presOf" srcId="{5393C038-2FFE-4BBC-82D4-715C24B80FF9}" destId="{947D4455-3173-425B-B17D-8C8880EA478C}" srcOrd="0" destOrd="0" presId="urn:microsoft.com/office/officeart/2005/8/layout/chevron2"/>
    <dgm:cxn modelId="{5C8214E7-73B1-4EBC-9CD4-E08294FA5B1B}" srcId="{5393C038-2FFE-4BBC-82D4-715C24B80FF9}" destId="{78D0AA9C-E630-40B7-987E-481C50D00004}" srcOrd="0" destOrd="0" parTransId="{99CA094C-BBD2-49C7-A0C1-B250906752AC}" sibTransId="{DF2799C8-2744-4E44-88EA-606C2D25D102}"/>
    <dgm:cxn modelId="{E208B7E9-62EF-491C-B3B6-550BFA1967DF}" srcId="{CCAA0BE3-35AB-4760-B9DA-35290BDD5CF3}" destId="{379985B2-685E-4A63-BB63-E681A2D485D5}" srcOrd="1" destOrd="0" parTransId="{386D14D8-9F5D-4E6C-B13D-0D909BF0DE62}" sibTransId="{1D7E2808-6B97-45A1-A0B0-3B1C96E342BD}"/>
    <dgm:cxn modelId="{CF1DFA6C-B0D5-4288-BCC3-6AD889106256}" type="presParOf" srcId="{47D6CA28-4896-49F8-B586-4D52A8B285CF}" destId="{592C6D87-E68E-4224-A2D4-F01984010C6B}" srcOrd="0" destOrd="0" presId="urn:microsoft.com/office/officeart/2005/8/layout/chevron2"/>
    <dgm:cxn modelId="{6B772334-83A5-4374-8A6F-CE7F1DCD5494}" type="presParOf" srcId="{592C6D87-E68E-4224-A2D4-F01984010C6B}" destId="{21883E54-1C53-40E0-94A9-FF7DFEDA3E19}" srcOrd="0" destOrd="0" presId="urn:microsoft.com/office/officeart/2005/8/layout/chevron2"/>
    <dgm:cxn modelId="{AE4BD07C-AA2F-455F-BEB1-E7855B885CC5}" type="presParOf" srcId="{592C6D87-E68E-4224-A2D4-F01984010C6B}" destId="{7F0E6216-4EF8-4F8F-A4F3-04FC3D117C17}" srcOrd="1" destOrd="0" presId="urn:microsoft.com/office/officeart/2005/8/layout/chevron2"/>
    <dgm:cxn modelId="{84DEBB44-DC9E-419E-A986-CD29F4C35647}" type="presParOf" srcId="{47D6CA28-4896-49F8-B586-4D52A8B285CF}" destId="{4367ED74-9454-4A3C-AD38-FFC35728DE14}" srcOrd="1" destOrd="0" presId="urn:microsoft.com/office/officeart/2005/8/layout/chevron2"/>
    <dgm:cxn modelId="{560D0E46-FFA0-4681-8BC9-BDAAF2AD6E13}" type="presParOf" srcId="{47D6CA28-4896-49F8-B586-4D52A8B285CF}" destId="{D12C3FF7-93BC-474F-B61E-CF8DCC8CE559}" srcOrd="2" destOrd="0" presId="urn:microsoft.com/office/officeart/2005/8/layout/chevron2"/>
    <dgm:cxn modelId="{5C81953E-9743-4167-BB00-1521823BDC26}" type="presParOf" srcId="{D12C3FF7-93BC-474F-B61E-CF8DCC8CE559}" destId="{534C948E-5F86-494B-B27F-BEDE57559DE0}" srcOrd="0" destOrd="0" presId="urn:microsoft.com/office/officeart/2005/8/layout/chevron2"/>
    <dgm:cxn modelId="{22F45932-3AC8-4579-94D2-CE502B28997E}" type="presParOf" srcId="{D12C3FF7-93BC-474F-B61E-CF8DCC8CE559}" destId="{FF91F399-D143-4277-8D0B-DC94A10E8A46}" srcOrd="1" destOrd="0" presId="urn:microsoft.com/office/officeart/2005/8/layout/chevron2"/>
    <dgm:cxn modelId="{C25121CD-60D8-42D7-B7AB-36ED3933A84E}" type="presParOf" srcId="{47D6CA28-4896-49F8-B586-4D52A8B285CF}" destId="{F58984B8-2732-41AB-A93F-6CEB182D4067}" srcOrd="3" destOrd="0" presId="urn:microsoft.com/office/officeart/2005/8/layout/chevron2"/>
    <dgm:cxn modelId="{44F91282-5FFB-41E6-9D3D-AC3695F22C6D}" type="presParOf" srcId="{47D6CA28-4896-49F8-B586-4D52A8B285CF}" destId="{BF155039-4100-43F3-953D-4B6B6377E628}" srcOrd="4" destOrd="0" presId="urn:microsoft.com/office/officeart/2005/8/layout/chevron2"/>
    <dgm:cxn modelId="{F473EE6B-A105-4DA2-B92E-F2B8E9E05709}" type="presParOf" srcId="{BF155039-4100-43F3-953D-4B6B6377E628}" destId="{947D4455-3173-425B-B17D-8C8880EA478C}" srcOrd="0" destOrd="0" presId="urn:microsoft.com/office/officeart/2005/8/layout/chevron2"/>
    <dgm:cxn modelId="{765A0D76-5F22-440A-B532-387D5CD6C5AF}" type="presParOf" srcId="{BF155039-4100-43F3-953D-4B6B6377E628}" destId="{753D4C22-293E-4D1F-B8C5-FDC6D05C5C41}" srcOrd="1" destOrd="0" presId="urn:microsoft.com/office/officeart/2005/8/layout/chevron2"/>
    <dgm:cxn modelId="{F53B67C8-DDB1-4446-BB3E-309E9FA98704}" type="presParOf" srcId="{47D6CA28-4896-49F8-B586-4D52A8B285CF}" destId="{7B8BBFF6-6DD4-43A1-BD15-B8BC459E6BC3}" srcOrd="5" destOrd="0" presId="urn:microsoft.com/office/officeart/2005/8/layout/chevron2"/>
    <dgm:cxn modelId="{738C46C0-5E92-4F88-9758-67CD197FEA22}" type="presParOf" srcId="{47D6CA28-4896-49F8-B586-4D52A8B285CF}" destId="{19501AAC-F43D-4B40-8803-44E7DECE896A}" srcOrd="6" destOrd="0" presId="urn:microsoft.com/office/officeart/2005/8/layout/chevron2"/>
    <dgm:cxn modelId="{EAE19F1E-9A32-4386-ADF6-A5634307173A}" type="presParOf" srcId="{19501AAC-F43D-4B40-8803-44E7DECE896A}" destId="{88A67869-F0E8-485E-A915-0AE0604EBFED}" srcOrd="0" destOrd="0" presId="urn:microsoft.com/office/officeart/2005/8/layout/chevron2"/>
    <dgm:cxn modelId="{C9644336-C400-4348-B44D-9BE942BF85AD}" type="presParOf" srcId="{19501AAC-F43D-4B40-8803-44E7DECE896A}" destId="{D472E0BB-3F40-47FC-99E1-74B4CD06476C}"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883E54-1C53-40E0-94A9-FF7DFEDA3E19}">
      <dsp:nvSpPr>
        <dsp:cNvPr id="0" name=""/>
        <dsp:cNvSpPr/>
      </dsp:nvSpPr>
      <dsp:spPr>
        <a:xfrm rot="5400000">
          <a:off x="-136966" y="138600"/>
          <a:ext cx="913108" cy="63917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CA" sz="1700" kern="1200" dirty="0"/>
            <a:t>1</a:t>
          </a:r>
        </a:p>
      </dsp:txBody>
      <dsp:txXfrm rot="-5400000">
        <a:off x="1" y="321222"/>
        <a:ext cx="639175" cy="273933"/>
      </dsp:txXfrm>
    </dsp:sp>
    <dsp:sp modelId="{7F0E6216-4EF8-4F8F-A4F3-04FC3D117C17}">
      <dsp:nvSpPr>
        <dsp:cNvPr id="0" name=""/>
        <dsp:cNvSpPr/>
      </dsp:nvSpPr>
      <dsp:spPr>
        <a:xfrm rot="5400000">
          <a:off x="2766027" y="-2125217"/>
          <a:ext cx="593520" cy="484722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a:scene3d>
          <a:camera prst="orthographicFront"/>
          <a:lightRig rig="chilly" dir="t"/>
        </a:scene3d>
        <a:sp3d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CA" sz="1800" kern="1200" dirty="0"/>
            <a:t>Identify status of current medical condition</a:t>
          </a:r>
        </a:p>
      </dsp:txBody>
      <dsp:txXfrm rot="-5400000">
        <a:off x="639176" y="30607"/>
        <a:ext cx="4818251" cy="535574"/>
      </dsp:txXfrm>
    </dsp:sp>
    <dsp:sp modelId="{534C948E-5F86-494B-B27F-BEDE57559DE0}">
      <dsp:nvSpPr>
        <dsp:cNvPr id="0" name=""/>
        <dsp:cNvSpPr/>
      </dsp:nvSpPr>
      <dsp:spPr>
        <a:xfrm rot="5400000">
          <a:off x="-136966" y="898694"/>
          <a:ext cx="913108" cy="63917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CA" sz="1700" kern="1200" dirty="0"/>
            <a:t>2</a:t>
          </a:r>
        </a:p>
      </dsp:txBody>
      <dsp:txXfrm rot="-5400000">
        <a:off x="1" y="1081316"/>
        <a:ext cx="639175" cy="273933"/>
      </dsp:txXfrm>
    </dsp:sp>
    <dsp:sp modelId="{FF91F399-D143-4277-8D0B-DC94A10E8A46}">
      <dsp:nvSpPr>
        <dsp:cNvPr id="0" name=""/>
        <dsp:cNvSpPr/>
      </dsp:nvSpPr>
      <dsp:spPr>
        <a:xfrm rot="5400000">
          <a:off x="2766027" y="-1365123"/>
          <a:ext cx="593520" cy="484722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a:scene3d>
          <a:camera prst="orthographicFront"/>
          <a:lightRig rig="chilly" dir="t"/>
        </a:scene3d>
        <a:sp3d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CA" sz="1800" kern="1200" dirty="0"/>
            <a:t>Modify dental treatment based on systemic health</a:t>
          </a:r>
        </a:p>
      </dsp:txBody>
      <dsp:txXfrm rot="-5400000">
        <a:off x="639176" y="790701"/>
        <a:ext cx="4818251" cy="535574"/>
      </dsp:txXfrm>
    </dsp:sp>
    <dsp:sp modelId="{947D4455-3173-425B-B17D-8C8880EA478C}">
      <dsp:nvSpPr>
        <dsp:cNvPr id="0" name=""/>
        <dsp:cNvSpPr/>
      </dsp:nvSpPr>
      <dsp:spPr>
        <a:xfrm rot="5400000">
          <a:off x="-136966" y="1658788"/>
          <a:ext cx="913108" cy="63917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CA" sz="1700" kern="1200" dirty="0"/>
            <a:t>3</a:t>
          </a:r>
        </a:p>
      </dsp:txBody>
      <dsp:txXfrm rot="-5400000">
        <a:off x="1" y="1841410"/>
        <a:ext cx="639175" cy="273933"/>
      </dsp:txXfrm>
    </dsp:sp>
    <dsp:sp modelId="{753D4C22-293E-4D1F-B8C5-FDC6D05C5C41}">
      <dsp:nvSpPr>
        <dsp:cNvPr id="0" name=""/>
        <dsp:cNvSpPr/>
      </dsp:nvSpPr>
      <dsp:spPr>
        <a:xfrm rot="5400000">
          <a:off x="2766027" y="-605029"/>
          <a:ext cx="593520" cy="484722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a:scene3d>
          <a:camera prst="orthographicFront"/>
          <a:lightRig rig="chilly" dir="t"/>
        </a:scene3d>
        <a:sp3d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CA" sz="1800" kern="1200" dirty="0"/>
            <a:t>Prevent Medical Emergencies in office</a:t>
          </a:r>
        </a:p>
      </dsp:txBody>
      <dsp:txXfrm rot="-5400000">
        <a:off x="639176" y="1550795"/>
        <a:ext cx="4818251" cy="535574"/>
      </dsp:txXfrm>
    </dsp:sp>
    <dsp:sp modelId="{88A67869-F0E8-485E-A915-0AE0604EBFED}">
      <dsp:nvSpPr>
        <dsp:cNvPr id="0" name=""/>
        <dsp:cNvSpPr/>
      </dsp:nvSpPr>
      <dsp:spPr>
        <a:xfrm rot="5400000">
          <a:off x="-136966" y="2418882"/>
          <a:ext cx="913108" cy="63917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ln>
        <a:effectLst/>
        <a:scene3d>
          <a:camera prst="orthographicFront"/>
          <a:lightRig rig="chilly" dir="t"/>
        </a:scene3d>
        <a:sp3d prstMaterial="translucentPowder">
          <a:bevelT w="127000" h="25400" prst="softRound"/>
        </a:sp3d>
      </dsp:spPr>
      <dsp:style>
        <a:lnRef idx="1">
          <a:scrgbClr r="0" g="0" b="0"/>
        </a:lnRef>
        <a:fillRef idx="1">
          <a:scrgbClr r="0" g="0" b="0"/>
        </a:fillRef>
        <a:effectRef idx="0">
          <a:scrgbClr r="0" g="0" b="0"/>
        </a:effectRef>
        <a:fontRef idx="minor">
          <a:schemeClr val="lt1"/>
        </a:fontRef>
      </dsp:style>
      <dsp:txBody>
        <a:bodyPr spcFirstLastPara="0" vert="horz" wrap="square" lIns="10795" tIns="10795" rIns="10795" bIns="10795" numCol="1" spcCol="1270" anchor="ctr" anchorCtr="0">
          <a:noAutofit/>
        </a:bodyPr>
        <a:lstStyle/>
        <a:p>
          <a:pPr marL="0" lvl="0" indent="0" algn="ctr" defTabSz="755650">
            <a:lnSpc>
              <a:spcPct val="90000"/>
            </a:lnSpc>
            <a:spcBef>
              <a:spcPct val="0"/>
            </a:spcBef>
            <a:spcAft>
              <a:spcPct val="35000"/>
            </a:spcAft>
            <a:buNone/>
          </a:pPr>
          <a:r>
            <a:rPr lang="en-CA" sz="1700" kern="1200" dirty="0"/>
            <a:t>4</a:t>
          </a:r>
        </a:p>
      </dsp:txBody>
      <dsp:txXfrm rot="-5400000">
        <a:off x="1" y="2601504"/>
        <a:ext cx="639175" cy="273933"/>
      </dsp:txXfrm>
    </dsp:sp>
    <dsp:sp modelId="{D472E0BB-3F40-47FC-99E1-74B4CD06476C}">
      <dsp:nvSpPr>
        <dsp:cNvPr id="0" name=""/>
        <dsp:cNvSpPr/>
      </dsp:nvSpPr>
      <dsp:spPr>
        <a:xfrm rot="5400000">
          <a:off x="2766027" y="155064"/>
          <a:ext cx="593520" cy="4847224"/>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a:scene3d>
          <a:camera prst="orthographicFront"/>
          <a:lightRig rig="chilly" dir="t"/>
        </a:scene3d>
        <a:sp3d prstMaterial="dkEdge">
          <a:bevelT w="25400" h="6350" prst="softRound"/>
          <a:bevelB w="0" h="0" prst="convex"/>
        </a:sp3d>
      </dsp:spPr>
      <dsp:style>
        <a:lnRef idx="1">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l" defTabSz="800100">
            <a:lnSpc>
              <a:spcPct val="90000"/>
            </a:lnSpc>
            <a:spcBef>
              <a:spcPct val="0"/>
            </a:spcBef>
            <a:spcAft>
              <a:spcPct val="15000"/>
            </a:spcAft>
            <a:buChar char="•"/>
          </a:pPr>
          <a:r>
            <a:rPr lang="en-CA" sz="1800" kern="1200" dirty="0"/>
            <a:t>Prevent Serious Postop complications </a:t>
          </a:r>
        </a:p>
      </dsp:txBody>
      <dsp:txXfrm rot="-5400000">
        <a:off x="639176" y="2310889"/>
        <a:ext cx="4818251" cy="535574"/>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jp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B969AE82-10E7-49D9-98DA-E89864EAB48D}" type="datetimeFigureOut">
              <a:rPr lang="en-CA" smtClean="0"/>
              <a:t>2025-07-18</a:t>
            </a:fld>
            <a:endParaRPr lang="en-CA"/>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8F2E95E2-6D6A-47CA-ACE5-40FEA1564B6B}" type="slidenum">
              <a:rPr lang="en-CA" smtClean="0"/>
              <a:t>‹#›</a:t>
            </a:fld>
            <a:endParaRPr lang="en-CA"/>
          </a:p>
        </p:txBody>
      </p:sp>
    </p:spTree>
    <p:extLst>
      <p:ext uri="{BB962C8B-B14F-4D97-AF65-F5344CB8AC3E}">
        <p14:creationId xmlns:p14="http://schemas.microsoft.com/office/powerpoint/2010/main" val="24175162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3507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852950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243649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nd Content ">
    <p:bg>
      <p:bgPr>
        <a:solidFill>
          <a:schemeClr val="accent6">
            <a:alpha val="30000"/>
          </a:schemeClr>
        </a:solidFill>
        <a:effectLst/>
      </p:bgPr>
    </p:bg>
    <p:spTree>
      <p:nvGrpSpPr>
        <p:cNvPr id="1" name=""/>
        <p:cNvGrpSpPr/>
        <p:nvPr/>
      </p:nvGrpSpPr>
      <p:grpSpPr>
        <a:xfrm>
          <a:off x="0" y="0"/>
          <a:ext cx="0" cy="0"/>
          <a:chOff x="0" y="0"/>
          <a:chExt cx="0" cy="0"/>
        </a:xfrm>
      </p:grpSpPr>
      <p:sp>
        <p:nvSpPr>
          <p:cNvPr id="9" name="Freeform 5">
            <a:extLst>
              <a:ext uri="{FF2B5EF4-FFF2-40B4-BE49-F238E27FC236}">
                <a16:creationId xmlns:a16="http://schemas.microsoft.com/office/drawing/2014/main" id="{FADF1099-92E5-4749-8E94-299FD6249EFD}"/>
              </a:ext>
            </a:extLst>
          </p:cNvPr>
          <p:cNvSpPr>
            <a:spLocks/>
          </p:cNvSpPr>
          <p:nvPr userDrawn="1"/>
        </p:nvSpPr>
        <p:spPr bwMode="auto">
          <a:xfrm>
            <a:off x="-1587" y="0"/>
            <a:ext cx="12193587" cy="2840682"/>
          </a:xfrm>
          <a:custGeom>
            <a:avLst/>
            <a:gdLst>
              <a:gd name="T0" fmla="*/ 0 w 3296"/>
              <a:gd name="T1" fmla="*/ 0 h 934"/>
              <a:gd name="T2" fmla="*/ 0 w 3296"/>
              <a:gd name="T3" fmla="*/ 775 h 934"/>
              <a:gd name="T4" fmla="*/ 973 w 3296"/>
              <a:gd name="T5" fmla="*/ 825 h 934"/>
              <a:gd name="T6" fmla="*/ 1957 w 3296"/>
              <a:gd name="T7" fmla="*/ 408 h 934"/>
              <a:gd name="T8" fmla="*/ 3032 w 3296"/>
              <a:gd name="T9" fmla="*/ 426 h 934"/>
              <a:gd name="T10" fmla="*/ 3296 w 3296"/>
              <a:gd name="T11" fmla="*/ 257 h 934"/>
              <a:gd name="T12" fmla="*/ 3296 w 3296"/>
              <a:gd name="T13" fmla="*/ 0 h 934"/>
              <a:gd name="T14" fmla="*/ 0 w 3296"/>
              <a:gd name="T15" fmla="*/ 0 h 9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96" h="934">
                <a:moveTo>
                  <a:pt x="0" y="0"/>
                </a:moveTo>
                <a:cubicBezTo>
                  <a:pt x="0" y="775"/>
                  <a:pt x="0" y="775"/>
                  <a:pt x="0" y="775"/>
                </a:cubicBezTo>
                <a:cubicBezTo>
                  <a:pt x="302" y="913"/>
                  <a:pt x="658" y="934"/>
                  <a:pt x="973" y="825"/>
                </a:cubicBezTo>
                <a:cubicBezTo>
                  <a:pt x="1311" y="708"/>
                  <a:pt x="1602" y="453"/>
                  <a:pt x="1957" y="408"/>
                </a:cubicBezTo>
                <a:cubicBezTo>
                  <a:pt x="2315" y="363"/>
                  <a:pt x="2690" y="541"/>
                  <a:pt x="3032" y="426"/>
                </a:cubicBezTo>
                <a:cubicBezTo>
                  <a:pt x="3132" y="393"/>
                  <a:pt x="3223" y="334"/>
                  <a:pt x="3296" y="257"/>
                </a:cubicBezTo>
                <a:cubicBezTo>
                  <a:pt x="3296" y="0"/>
                  <a:pt x="3296" y="0"/>
                  <a:pt x="3296" y="0"/>
                </a:cubicBezTo>
                <a:lnTo>
                  <a:pt x="0" y="0"/>
                </a:lnTo>
                <a:close/>
              </a:path>
            </a:pathLst>
          </a:custGeom>
          <a:gradFill>
            <a:gsLst>
              <a:gs pos="0">
                <a:schemeClr val="accent1"/>
              </a:gs>
              <a:gs pos="100000">
                <a:schemeClr val="accent5">
                  <a:lumMod val="60000"/>
                  <a:lumOff val="40000"/>
                  <a:alpha val="90000"/>
                </a:schemeClr>
              </a:gs>
            </a:gsLst>
            <a:lin ang="3000000" scaled="0"/>
          </a:gradFill>
          <a:ln>
            <a:noFill/>
          </a:ln>
        </p:spPr>
        <p:txBody>
          <a:bodyPr vert="horz" wrap="square" lIns="91440" tIns="45720" rIns="91440" bIns="45720" numCol="1" anchor="t" anchorCtr="0" compatLnSpc="1">
            <a:prstTxWarp prst="textNoShape">
              <a:avLst/>
            </a:prstTxWarp>
          </a:bodyPr>
          <a:lstStyle/>
          <a:p>
            <a:endParaRPr lang="en-US" noProof="0" dirty="0"/>
          </a:p>
        </p:txBody>
      </p:sp>
      <p:sp>
        <p:nvSpPr>
          <p:cNvPr id="5" name="Rectangle 4">
            <a:extLst>
              <a:ext uri="{FF2B5EF4-FFF2-40B4-BE49-F238E27FC236}">
                <a16:creationId xmlns:a16="http://schemas.microsoft.com/office/drawing/2014/main" id="{258940EE-A100-A74F-A549-CAD4DFFD1738}"/>
              </a:ext>
            </a:extLst>
          </p:cNvPr>
          <p:cNvSpPr/>
          <p:nvPr userDrawn="1"/>
        </p:nvSpPr>
        <p:spPr>
          <a:xfrm>
            <a:off x="413825" y="483781"/>
            <a:ext cx="11364350" cy="5890438"/>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itle 1">
            <a:extLst>
              <a:ext uri="{FF2B5EF4-FFF2-40B4-BE49-F238E27FC236}">
                <a16:creationId xmlns:a16="http://schemas.microsoft.com/office/drawing/2014/main" id="{451E21C1-74BE-0348-B8AE-3174A9AAA08E}"/>
              </a:ext>
            </a:extLst>
          </p:cNvPr>
          <p:cNvSpPr>
            <a:spLocks noGrp="1"/>
          </p:cNvSpPr>
          <p:nvPr>
            <p:ph type="title"/>
          </p:nvPr>
        </p:nvSpPr>
        <p:spPr>
          <a:xfrm>
            <a:off x="838200" y="681037"/>
            <a:ext cx="10515600" cy="583800"/>
          </a:xfrm>
        </p:spPr>
        <p:txBody>
          <a:bodyPr lIns="91440" rIns="91440">
            <a:noAutofit/>
          </a:bodyPr>
          <a:lstStyle>
            <a:lvl1pPr>
              <a:defRPr sz="2400" b="1" i="0" spc="150" baseline="0">
                <a:solidFill>
                  <a:schemeClr val="accent1"/>
                </a:solidFill>
                <a:latin typeface="Meiryo UI" panose="020B0604030504040204" pitchFamily="34" charset="-128"/>
                <a:ea typeface="Meiryo UI" panose="020B0604030504040204" pitchFamily="34" charset="-128"/>
              </a:defRPr>
            </a:lvl1pPr>
          </a:lstStyle>
          <a:p>
            <a:r>
              <a:rPr lang="en-US" noProof="0"/>
              <a:t>Click to edit Master title style</a:t>
            </a:r>
            <a:endParaRPr lang="en-US" noProof="0" dirty="0"/>
          </a:p>
        </p:txBody>
      </p:sp>
      <p:cxnSp>
        <p:nvCxnSpPr>
          <p:cNvPr id="3" name="Straight Connector 2">
            <a:extLst>
              <a:ext uri="{FF2B5EF4-FFF2-40B4-BE49-F238E27FC236}">
                <a16:creationId xmlns:a16="http://schemas.microsoft.com/office/drawing/2014/main" id="{85852ED6-B7AC-5148-BC43-09B76E856F9F}"/>
              </a:ext>
            </a:extLst>
          </p:cNvPr>
          <p:cNvCxnSpPr/>
          <p:nvPr userDrawn="1"/>
        </p:nvCxnSpPr>
        <p:spPr>
          <a:xfrm>
            <a:off x="838200" y="1264837"/>
            <a:ext cx="10524344" cy="0"/>
          </a:xfrm>
          <a:prstGeom prst="line">
            <a:avLst/>
          </a:prstGeom>
          <a:ln>
            <a:solidFill>
              <a:schemeClr val="bg2">
                <a:lumMod val="90000"/>
              </a:schemeClr>
            </a:solidFill>
            <a:prstDash val="dash"/>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C0776AF7-97C9-4365-B2B5-E20C6BB04B41}"/>
              </a:ext>
            </a:extLst>
          </p:cNvPr>
          <p:cNvSpPr>
            <a:spLocks noGrp="1"/>
          </p:cNvSpPr>
          <p:nvPr>
            <p:ph sz="quarter" idx="10"/>
          </p:nvPr>
        </p:nvSpPr>
        <p:spPr>
          <a:xfrm>
            <a:off x="838200" y="1265238"/>
            <a:ext cx="10524344" cy="49117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83133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p:bg>
      <p:bgPr>
        <a:solidFill>
          <a:schemeClr val="accent6">
            <a:alpha val="30000"/>
          </a:schemeClr>
        </a:solidFill>
        <a:effectLst/>
      </p:bgPr>
    </p:bg>
    <p:spTree>
      <p:nvGrpSpPr>
        <p:cNvPr id="1" name=""/>
        <p:cNvGrpSpPr/>
        <p:nvPr/>
      </p:nvGrpSpPr>
      <p:grpSpPr>
        <a:xfrm>
          <a:off x="0" y="0"/>
          <a:ext cx="0" cy="0"/>
          <a:chOff x="0" y="0"/>
          <a:chExt cx="0" cy="0"/>
        </a:xfrm>
      </p:grpSpPr>
      <p:sp>
        <p:nvSpPr>
          <p:cNvPr id="13" name="Freeform: Shape 20">
            <a:extLst>
              <a:ext uri="{FF2B5EF4-FFF2-40B4-BE49-F238E27FC236}">
                <a16:creationId xmlns:a16="http://schemas.microsoft.com/office/drawing/2014/main" id="{63B165D0-0594-9843-A653-74260F146AE5}"/>
              </a:ext>
            </a:extLst>
          </p:cNvPr>
          <p:cNvSpPr/>
          <p:nvPr userDrawn="1"/>
        </p:nvSpPr>
        <p:spPr>
          <a:xfrm rot="10800000">
            <a:off x="4516427" y="1"/>
            <a:ext cx="7675573" cy="2322894"/>
          </a:xfrm>
          <a:custGeom>
            <a:avLst/>
            <a:gdLst>
              <a:gd name="connsiteX0" fmla="*/ 3447958 w 5216859"/>
              <a:gd name="connsiteY0" fmla="*/ 463 h 1478847"/>
              <a:gd name="connsiteX1" fmla="*/ 3570648 w 5216859"/>
              <a:gd name="connsiteY1" fmla="*/ 11997 h 1478847"/>
              <a:gd name="connsiteX2" fmla="*/ 4142148 w 5216859"/>
              <a:gd name="connsiteY2" fmla="*/ 850197 h 1478847"/>
              <a:gd name="connsiteX3" fmla="*/ 4942248 w 5216859"/>
              <a:gd name="connsiteY3" fmla="*/ 1174047 h 1478847"/>
              <a:gd name="connsiteX4" fmla="*/ 5164151 w 5216859"/>
              <a:gd name="connsiteY4" fmla="*/ 1405605 h 1478847"/>
              <a:gd name="connsiteX5" fmla="*/ 5216859 w 5216859"/>
              <a:gd name="connsiteY5" fmla="*/ 1478847 h 1478847"/>
              <a:gd name="connsiteX6" fmla="*/ 0 w 5216859"/>
              <a:gd name="connsiteY6" fmla="*/ 1478847 h 1478847"/>
              <a:gd name="connsiteX7" fmla="*/ 28985 w 5216859"/>
              <a:gd name="connsiteY7" fmla="*/ 1403243 h 1478847"/>
              <a:gd name="connsiteX8" fmla="*/ 560748 w 5216859"/>
              <a:gd name="connsiteY8" fmla="*/ 640647 h 1478847"/>
              <a:gd name="connsiteX9" fmla="*/ 2294298 w 5216859"/>
              <a:gd name="connsiteY9" fmla="*/ 373947 h 1478847"/>
              <a:gd name="connsiteX10" fmla="*/ 3447958 w 5216859"/>
              <a:gd name="connsiteY10" fmla="*/ 463 h 1478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16859" h="1478847">
                <a:moveTo>
                  <a:pt x="3447958" y="463"/>
                </a:moveTo>
                <a:cubicBezTo>
                  <a:pt x="3491174" y="-1348"/>
                  <a:pt x="3532151" y="2075"/>
                  <a:pt x="3570648" y="11997"/>
                </a:cubicBezTo>
                <a:cubicBezTo>
                  <a:pt x="3878623" y="91372"/>
                  <a:pt x="3913548" y="656522"/>
                  <a:pt x="4142148" y="850197"/>
                </a:cubicBezTo>
                <a:cubicBezTo>
                  <a:pt x="4370748" y="1043872"/>
                  <a:pt x="4739048" y="1031172"/>
                  <a:pt x="4942248" y="1174047"/>
                </a:cubicBezTo>
                <a:cubicBezTo>
                  <a:pt x="5018448" y="1227625"/>
                  <a:pt x="5096434" y="1316029"/>
                  <a:pt x="5164151" y="1405605"/>
                </a:cubicBezTo>
                <a:lnTo>
                  <a:pt x="5216859" y="1478847"/>
                </a:lnTo>
                <a:lnTo>
                  <a:pt x="0" y="1478847"/>
                </a:lnTo>
                <a:lnTo>
                  <a:pt x="28985" y="1403243"/>
                </a:lnTo>
                <a:cubicBezTo>
                  <a:pt x="121408" y="1159760"/>
                  <a:pt x="267854" y="793047"/>
                  <a:pt x="560748" y="640647"/>
                </a:cubicBezTo>
                <a:cubicBezTo>
                  <a:pt x="951273" y="437447"/>
                  <a:pt x="1792648" y="478722"/>
                  <a:pt x="2294298" y="373947"/>
                </a:cubicBezTo>
                <a:cubicBezTo>
                  <a:pt x="2733242" y="282269"/>
                  <a:pt x="3145446" y="13138"/>
                  <a:pt x="3447958" y="463"/>
                </a:cubicBez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Freeform: Shape 19">
            <a:extLst>
              <a:ext uri="{FF2B5EF4-FFF2-40B4-BE49-F238E27FC236}">
                <a16:creationId xmlns:a16="http://schemas.microsoft.com/office/drawing/2014/main" id="{31F8B615-0030-2047-8652-146BCEF22564}"/>
              </a:ext>
            </a:extLst>
          </p:cNvPr>
          <p:cNvSpPr/>
          <p:nvPr userDrawn="1"/>
        </p:nvSpPr>
        <p:spPr>
          <a:xfrm>
            <a:off x="0" y="3232602"/>
            <a:ext cx="7674963" cy="3625398"/>
          </a:xfrm>
          <a:custGeom>
            <a:avLst/>
            <a:gdLst>
              <a:gd name="connsiteX0" fmla="*/ 333366 w 2058995"/>
              <a:gd name="connsiteY0" fmla="*/ 940 h 972601"/>
              <a:gd name="connsiteX1" fmla="*/ 400050 w 2058995"/>
              <a:gd name="connsiteY1" fmla="*/ 1051 h 972601"/>
              <a:gd name="connsiteX2" fmla="*/ 952500 w 2058995"/>
              <a:gd name="connsiteY2" fmla="*/ 534451 h 972601"/>
              <a:gd name="connsiteX3" fmla="*/ 1924050 w 2058995"/>
              <a:gd name="connsiteY3" fmla="*/ 686851 h 972601"/>
              <a:gd name="connsiteX4" fmla="*/ 2054591 w 2058995"/>
              <a:gd name="connsiteY4" fmla="*/ 942966 h 972601"/>
              <a:gd name="connsiteX5" fmla="*/ 2058995 w 2058995"/>
              <a:gd name="connsiteY5" fmla="*/ 972601 h 972601"/>
              <a:gd name="connsiteX6" fmla="*/ 0 w 2058995"/>
              <a:gd name="connsiteY6" fmla="*/ 972601 h 972601"/>
              <a:gd name="connsiteX7" fmla="*/ 0 w 2058995"/>
              <a:gd name="connsiteY7" fmla="*/ 61952 h 972601"/>
              <a:gd name="connsiteX8" fmla="*/ 75605 w 2058995"/>
              <a:gd name="connsiteY8" fmla="*/ 42128 h 972601"/>
              <a:gd name="connsiteX9" fmla="*/ 333366 w 2058995"/>
              <a:gd name="connsiteY9" fmla="*/ 940 h 972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58995" h="972601">
                <a:moveTo>
                  <a:pt x="333366" y="940"/>
                </a:moveTo>
                <a:cubicBezTo>
                  <a:pt x="357485" y="-326"/>
                  <a:pt x="379809" y="-338"/>
                  <a:pt x="400050" y="1051"/>
                </a:cubicBezTo>
                <a:cubicBezTo>
                  <a:pt x="723900" y="23276"/>
                  <a:pt x="698500" y="420151"/>
                  <a:pt x="952500" y="534451"/>
                </a:cubicBezTo>
                <a:cubicBezTo>
                  <a:pt x="1206500" y="648751"/>
                  <a:pt x="1736725" y="556676"/>
                  <a:pt x="1924050" y="686851"/>
                </a:cubicBezTo>
                <a:cubicBezTo>
                  <a:pt x="1994297" y="735667"/>
                  <a:pt x="2033290" y="836275"/>
                  <a:pt x="2054591" y="942966"/>
                </a:cubicBezTo>
                <a:lnTo>
                  <a:pt x="2058995" y="972601"/>
                </a:lnTo>
                <a:lnTo>
                  <a:pt x="0" y="972601"/>
                </a:lnTo>
                <a:lnTo>
                  <a:pt x="0" y="61952"/>
                </a:lnTo>
                <a:lnTo>
                  <a:pt x="75605" y="42128"/>
                </a:lnTo>
                <a:cubicBezTo>
                  <a:pt x="172492" y="19804"/>
                  <a:pt x="261007" y="4735"/>
                  <a:pt x="333366" y="940"/>
                </a:cubicBezTo>
                <a:close/>
              </a:path>
            </a:pathLst>
          </a:custGeom>
          <a:gradFill>
            <a:gsLst>
              <a:gs pos="0">
                <a:schemeClr val="accent1"/>
              </a:gs>
              <a:gs pos="100000">
                <a:schemeClr val="accent5">
                  <a:lumMod val="60000"/>
                  <a:lumOff val="40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Picture Placeholder 7">
            <a:extLst>
              <a:ext uri="{FF2B5EF4-FFF2-40B4-BE49-F238E27FC236}">
                <a16:creationId xmlns:a16="http://schemas.microsoft.com/office/drawing/2014/main" id="{05C21D6A-A628-2443-8075-ACD2B911C6DF}"/>
              </a:ext>
            </a:extLst>
          </p:cNvPr>
          <p:cNvSpPr>
            <a:spLocks noGrp="1"/>
          </p:cNvSpPr>
          <p:nvPr>
            <p:ph type="pic" sz="quarter" idx="14"/>
          </p:nvPr>
        </p:nvSpPr>
        <p:spPr>
          <a:xfrm>
            <a:off x="414338" y="481013"/>
            <a:ext cx="11368087" cy="5875337"/>
          </a:xfrm>
          <a:solidFill>
            <a:schemeClr val="bg1">
              <a:lumMod val="95000"/>
            </a:schemeClr>
          </a:solidFill>
        </p:spPr>
        <p:txBody>
          <a:bodyPr/>
          <a:lstStyle/>
          <a:p>
            <a:r>
              <a:rPr lang="en-US" noProof="0"/>
              <a:t>Click icon to add picture</a:t>
            </a:r>
            <a:endParaRPr lang="en-US" noProof="0" dirty="0"/>
          </a:p>
        </p:txBody>
      </p:sp>
      <p:sp>
        <p:nvSpPr>
          <p:cNvPr id="6" name="Title 1">
            <a:extLst>
              <a:ext uri="{FF2B5EF4-FFF2-40B4-BE49-F238E27FC236}">
                <a16:creationId xmlns:a16="http://schemas.microsoft.com/office/drawing/2014/main" id="{042BB51D-E7C1-3746-85E9-889CCB24F741}"/>
              </a:ext>
            </a:extLst>
          </p:cNvPr>
          <p:cNvSpPr>
            <a:spLocks noGrp="1"/>
          </p:cNvSpPr>
          <p:nvPr>
            <p:ph type="ctrTitle" hasCustomPrompt="1"/>
          </p:nvPr>
        </p:nvSpPr>
        <p:spPr>
          <a:xfrm>
            <a:off x="1701383" y="2552298"/>
            <a:ext cx="8789234" cy="1220477"/>
          </a:xfrm>
        </p:spPr>
        <p:txBody>
          <a:bodyPr anchor="b">
            <a:normAutofit/>
          </a:bodyPr>
          <a:lstStyle>
            <a:lvl1pPr marL="0" marR="0" indent="0" algn="ctr" defTabSz="914400" rtl="0" eaLnBrk="1" fontAlgn="auto" latinLnBrk="0" hangingPunct="1">
              <a:lnSpc>
                <a:spcPct val="90000"/>
              </a:lnSpc>
              <a:spcBef>
                <a:spcPct val="0"/>
              </a:spcBef>
              <a:spcAft>
                <a:spcPts val="0"/>
              </a:spcAft>
              <a:buClrTx/>
              <a:buSzTx/>
              <a:buFontTx/>
              <a:buNone/>
              <a:tabLst/>
              <a:defRPr sz="7200" b="1" i="0">
                <a:solidFill>
                  <a:schemeClr val="bg1"/>
                </a:solidFill>
                <a:latin typeface="+mj-lt"/>
                <a:ea typeface="Meiryo UI" panose="020B0604030504040204" pitchFamily="34" charset="-128"/>
              </a:defRPr>
            </a:lvl1pPr>
          </a:lstStyle>
          <a:p>
            <a:r>
              <a:rPr lang="en-US" noProof="0"/>
              <a:t>Title</a:t>
            </a:r>
          </a:p>
        </p:txBody>
      </p:sp>
      <p:sp>
        <p:nvSpPr>
          <p:cNvPr id="7" name="Subtitle 2">
            <a:extLst>
              <a:ext uri="{FF2B5EF4-FFF2-40B4-BE49-F238E27FC236}">
                <a16:creationId xmlns:a16="http://schemas.microsoft.com/office/drawing/2014/main" id="{7E016467-0564-6D4C-BF17-F4FA3991C1FD}"/>
              </a:ext>
            </a:extLst>
          </p:cNvPr>
          <p:cNvSpPr>
            <a:spLocks noGrp="1"/>
          </p:cNvSpPr>
          <p:nvPr>
            <p:ph type="subTitle" idx="1" hasCustomPrompt="1"/>
          </p:nvPr>
        </p:nvSpPr>
        <p:spPr>
          <a:xfrm>
            <a:off x="1701383" y="3919840"/>
            <a:ext cx="8789234" cy="846381"/>
          </a:xfrm>
        </p:spPr>
        <p:txBody>
          <a:bodyPr anchor="t">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1" i="0">
                <a:solidFill>
                  <a:schemeClr val="bg1"/>
                </a:solidFill>
                <a:latin typeface="+mn-lt"/>
                <a:ea typeface="Meiryo UI" panose="020B0604030504040204" pitchFamily="34"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ja-JP" noProof="0" dirty="0"/>
              <a:t>Subtitle</a:t>
            </a:r>
          </a:p>
        </p:txBody>
      </p:sp>
    </p:spTree>
    <p:extLst>
      <p:ext uri="{BB962C8B-B14F-4D97-AF65-F5344CB8AC3E}">
        <p14:creationId xmlns:p14="http://schemas.microsoft.com/office/powerpoint/2010/main" val="669499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05183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25823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51380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7/18/2025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09946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7/18/2025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615966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8BD707-D9CF-40AE-B4C6-C98DA3205C09}" type="datetimeFigureOut">
              <a:rPr lang="en-US" smtClean="0"/>
              <a:pPr/>
              <a:t>7/18/2025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345630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D8BD707-D9CF-40AE-B4C6-C98DA3205C09}" type="datetimeFigureOut">
              <a:rPr lang="en-US" smtClean="0"/>
              <a:pPr/>
              <a:t>7/18/2025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2845263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695422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D8BD707-D9CF-40AE-B4C6-C98DA3205C09}" type="datetimeFigureOut">
              <a:rPr lang="en-US" smtClean="0"/>
              <a:pPr/>
              <a:t>7/19/2025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dirty="0"/>
              <a:t>Dr Preety </a:t>
            </a:r>
            <a:r>
              <a:rPr lang="en-US" dirty="0" err="1"/>
              <a:t>TuLI</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r>
              <a:rPr lang="en-US" dirty="0"/>
              <a:t>IDV</a:t>
            </a:r>
            <a:fld id="{B6F15528-21DE-4FAA-801E-634DDDAF4B2B}"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0A04C5F-EB08-9DB8-6C68-F2754B345370}"/>
              </a:ext>
            </a:extLst>
          </p:cNvPr>
          <p:cNvSpPr txBox="1"/>
          <p:nvPr userDrawn="1"/>
        </p:nvSpPr>
        <p:spPr>
          <a:xfrm rot="20177431">
            <a:off x="766384" y="2573168"/>
            <a:ext cx="10659235" cy="1446550"/>
          </a:xfrm>
          <a:prstGeom prst="rect">
            <a:avLst/>
          </a:prstGeom>
          <a:noFill/>
        </p:spPr>
        <p:txBody>
          <a:bodyPr wrap="square" rtlCol="0">
            <a:spAutoFit/>
          </a:bodyPr>
          <a:lstStyle/>
          <a:p>
            <a:pPr algn="ctr"/>
            <a:r>
              <a:rPr lang="en-CA" sz="8800" dirty="0">
                <a:solidFill>
                  <a:schemeClr val="bg2"/>
                </a:solidFill>
              </a:rPr>
              <a:t>IGNITE DENTAL VISION</a:t>
            </a:r>
          </a:p>
        </p:txBody>
      </p:sp>
    </p:spTree>
    <p:extLst>
      <p:ext uri="{BB962C8B-B14F-4D97-AF65-F5344CB8AC3E}">
        <p14:creationId xmlns:p14="http://schemas.microsoft.com/office/powerpoint/2010/main" val="400611930"/>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2057400"/>
            <a:ext cx="7772400" cy="2514600"/>
          </a:xfrm>
        </p:spPr>
        <p:txBody>
          <a:bodyPr>
            <a:normAutofit/>
          </a:bodyPr>
          <a:lstStyle/>
          <a:p>
            <a:r>
              <a:rPr lang="en-US" sz="5400" dirty="0">
                <a:solidFill>
                  <a:schemeClr val="tx2"/>
                </a:solidFill>
              </a:rPr>
              <a:t>Patient Evaluation </a:t>
            </a:r>
          </a:p>
        </p:txBody>
      </p:sp>
      <p:sp>
        <p:nvSpPr>
          <p:cNvPr id="9" name="TextBox 8">
            <a:extLst>
              <a:ext uri="{FF2B5EF4-FFF2-40B4-BE49-F238E27FC236}">
                <a16:creationId xmlns:a16="http://schemas.microsoft.com/office/drawing/2014/main" id="{56B83F3D-D5EE-5D5A-EB5C-5C82C1178C5F}"/>
              </a:ext>
            </a:extLst>
          </p:cNvPr>
          <p:cNvSpPr txBox="1"/>
          <p:nvPr/>
        </p:nvSpPr>
        <p:spPr>
          <a:xfrm>
            <a:off x="6096000" y="5715000"/>
            <a:ext cx="6097656" cy="523220"/>
          </a:xfrm>
          <a:prstGeom prst="rect">
            <a:avLst/>
          </a:prstGeom>
          <a:noFill/>
          <a:ln>
            <a:solidFill>
              <a:schemeClr val="accent1"/>
            </a:solidFill>
          </a:ln>
        </p:spPr>
        <p:txBody>
          <a:bodyPr wrap="square">
            <a:spAutoFit/>
          </a:bodyPr>
          <a:lstStyle/>
          <a:p>
            <a:pPr algn="ctr"/>
            <a:r>
              <a:rPr lang="en-CA" sz="2800" b="1" i="1" dirty="0">
                <a:solidFill>
                  <a:srgbClr val="0070C0"/>
                </a:solidFill>
              </a:rPr>
              <a:t>Dr Preety Tuli</a:t>
            </a:r>
          </a:p>
        </p:txBody>
      </p:sp>
      <p:pic>
        <p:nvPicPr>
          <p:cNvPr id="4" name="Picture 3">
            <a:extLst>
              <a:ext uri="{FF2B5EF4-FFF2-40B4-BE49-F238E27FC236}">
                <a16:creationId xmlns:a16="http://schemas.microsoft.com/office/drawing/2014/main" id="{51EA41D5-DB84-5450-FE12-13704F35DB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447800"/>
            <a:ext cx="1257300" cy="2981325"/>
          </a:xfrm>
          <a:prstGeom prst="rect">
            <a:avLst/>
          </a:prstGeom>
        </p:spPr>
      </p:pic>
    </p:spTree>
    <p:extLst>
      <p:ext uri="{BB962C8B-B14F-4D97-AF65-F5344CB8AC3E}">
        <p14:creationId xmlns:p14="http://schemas.microsoft.com/office/powerpoint/2010/main" val="19621263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AB371-881E-370D-608A-772558440334}"/>
              </a:ext>
            </a:extLst>
          </p:cNvPr>
          <p:cNvSpPr>
            <a:spLocks noGrp="1"/>
          </p:cNvSpPr>
          <p:nvPr>
            <p:ph type="title"/>
          </p:nvPr>
        </p:nvSpPr>
        <p:spPr>
          <a:xfrm>
            <a:off x="1066800" y="642594"/>
            <a:ext cx="10058400" cy="1110006"/>
          </a:xfrm>
        </p:spPr>
        <p:txBody>
          <a:bodyPr>
            <a:normAutofit/>
          </a:bodyPr>
          <a:lstStyle/>
          <a:p>
            <a:r>
              <a:rPr lang="en-CA" dirty="0"/>
              <a:t>Assessment/Diagnostic test</a:t>
            </a:r>
          </a:p>
        </p:txBody>
      </p:sp>
      <p:sp>
        <p:nvSpPr>
          <p:cNvPr id="3" name="Content Placeholder 2">
            <a:extLst>
              <a:ext uri="{FF2B5EF4-FFF2-40B4-BE49-F238E27FC236}">
                <a16:creationId xmlns:a16="http://schemas.microsoft.com/office/drawing/2014/main" id="{F3CF8033-783B-54F9-F3BF-7849A05C30BE}"/>
              </a:ext>
            </a:extLst>
          </p:cNvPr>
          <p:cNvSpPr>
            <a:spLocks noGrp="1"/>
          </p:cNvSpPr>
          <p:nvPr>
            <p:ph idx="1"/>
          </p:nvPr>
        </p:nvSpPr>
        <p:spPr>
          <a:xfrm>
            <a:off x="2971800" y="2667000"/>
            <a:ext cx="5943600" cy="2895600"/>
          </a:xfrm>
          <a:ln>
            <a:solidFill>
              <a:srgbClr val="003366"/>
            </a:solidFill>
          </a:ln>
        </p:spPr>
        <p:txBody>
          <a:bodyPr>
            <a:normAutofit/>
          </a:bodyPr>
          <a:lstStyle/>
          <a:p>
            <a:pPr>
              <a:buFont typeface="Wingdings" panose="05000000000000000000" pitchFamily="2" charset="2"/>
              <a:buChar char="§"/>
            </a:pPr>
            <a:r>
              <a:rPr lang="en-US" sz="1800" dirty="0">
                <a:latin typeface="+mj-lt"/>
              </a:rPr>
              <a:t>  Careful inspection.</a:t>
            </a:r>
          </a:p>
          <a:p>
            <a:pPr>
              <a:buFont typeface="Wingdings" panose="05000000000000000000" pitchFamily="2" charset="2"/>
              <a:buChar char="§"/>
            </a:pPr>
            <a:r>
              <a:rPr lang="en-US" sz="1800" dirty="0">
                <a:latin typeface="+mj-lt"/>
              </a:rPr>
              <a:t>  Pulp vitality testing</a:t>
            </a:r>
          </a:p>
          <a:p>
            <a:pPr>
              <a:buFont typeface="Wingdings" panose="05000000000000000000" pitchFamily="2" charset="2"/>
              <a:buChar char="§"/>
            </a:pPr>
            <a:r>
              <a:rPr lang="en-US" sz="1800" dirty="0">
                <a:latin typeface="+mj-lt"/>
              </a:rPr>
              <a:t>   Percussion test</a:t>
            </a:r>
          </a:p>
          <a:p>
            <a:pPr>
              <a:buFont typeface="Wingdings" panose="05000000000000000000" pitchFamily="2" charset="2"/>
              <a:buChar char="§"/>
            </a:pPr>
            <a:r>
              <a:rPr lang="en-US" sz="1800" dirty="0">
                <a:latin typeface="+mj-lt"/>
              </a:rPr>
              <a:t>   Mobility testing  </a:t>
            </a:r>
          </a:p>
          <a:p>
            <a:pPr>
              <a:buFont typeface="Wingdings" panose="05000000000000000000" pitchFamily="2" charset="2"/>
              <a:buChar char="§"/>
            </a:pPr>
            <a:r>
              <a:rPr lang="en-US" sz="1800" dirty="0">
                <a:latin typeface="+mj-lt"/>
              </a:rPr>
              <a:t>   Occlusal assessment</a:t>
            </a:r>
          </a:p>
          <a:p>
            <a:pPr>
              <a:buFont typeface="Wingdings" panose="05000000000000000000" pitchFamily="2" charset="2"/>
              <a:buChar char="§"/>
            </a:pPr>
            <a:r>
              <a:rPr lang="en-US" sz="1800" dirty="0">
                <a:latin typeface="+mj-lt"/>
              </a:rPr>
              <a:t>   Selected radiographic or other imaging.</a:t>
            </a:r>
          </a:p>
          <a:p>
            <a:pPr>
              <a:buFont typeface="Wingdings" panose="05000000000000000000" pitchFamily="2" charset="2"/>
              <a:buChar char="§"/>
            </a:pPr>
            <a:r>
              <a:rPr lang="en-US" sz="1800" dirty="0">
                <a:latin typeface="+mj-lt"/>
              </a:rPr>
              <a:t>  Determination of the prognosis for a tooth</a:t>
            </a:r>
          </a:p>
        </p:txBody>
      </p:sp>
    </p:spTree>
    <p:extLst>
      <p:ext uri="{BB962C8B-B14F-4D97-AF65-F5344CB8AC3E}">
        <p14:creationId xmlns:p14="http://schemas.microsoft.com/office/powerpoint/2010/main" val="28259447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3993E25-1E09-56DD-D106-DF099BF41B15}"/>
              </a:ext>
            </a:extLst>
          </p:cNvPr>
          <p:cNvSpPr txBox="1"/>
          <p:nvPr/>
        </p:nvSpPr>
        <p:spPr>
          <a:xfrm>
            <a:off x="616181" y="1830087"/>
            <a:ext cx="6096000" cy="1733488"/>
          </a:xfrm>
          <a:prstGeom prst="rect">
            <a:avLst/>
          </a:prstGeom>
          <a:solidFill>
            <a:schemeClr val="bg1"/>
          </a:solidFill>
          <a:ln>
            <a:solidFill>
              <a:schemeClr val="bg1"/>
            </a:solidFill>
          </a:ln>
        </p:spPr>
        <p:txBody>
          <a:bodyPr wrap="square">
            <a:spAutoFit/>
          </a:bodyPr>
          <a:lstStyle/>
          <a:p>
            <a:pPr marL="380990" indent="-380990">
              <a:buFont typeface="Arial" panose="020B0604020202020204" pitchFamily="34" charset="0"/>
              <a:buChar char="•"/>
            </a:pPr>
            <a:r>
              <a:rPr lang="en-US" sz="2133" dirty="0"/>
              <a:t>Determine need for a comprehensive periodontal evaluation</a:t>
            </a:r>
          </a:p>
          <a:p>
            <a:pPr marL="380990" indent="-380990">
              <a:buFont typeface="Arial" panose="020B0604020202020204" pitchFamily="34" charset="0"/>
              <a:buChar char="•"/>
            </a:pPr>
            <a:r>
              <a:rPr lang="en-US" sz="2133" dirty="0"/>
              <a:t>Evaluation of all sites at periodontal risk</a:t>
            </a:r>
          </a:p>
          <a:p>
            <a:pPr marL="380990" indent="-380990">
              <a:buFont typeface="Arial" panose="020B0604020202020204" pitchFamily="34" charset="0"/>
              <a:buChar char="•"/>
            </a:pPr>
            <a:r>
              <a:rPr lang="en-US" sz="2133" dirty="0"/>
              <a:t>Adult patients, age 18 and older</a:t>
            </a:r>
          </a:p>
          <a:p>
            <a:pPr marL="380990" indent="-380990">
              <a:buFont typeface="Arial" panose="020B0604020202020204" pitchFamily="34" charset="0"/>
              <a:buChar char="•"/>
            </a:pPr>
            <a:r>
              <a:rPr lang="en-US" sz="2133" dirty="0"/>
              <a:t>Sextants are labelled S1-S6 </a:t>
            </a:r>
          </a:p>
        </p:txBody>
      </p:sp>
      <p:pic>
        <p:nvPicPr>
          <p:cNvPr id="5" name="Picture 4">
            <a:extLst>
              <a:ext uri="{FF2B5EF4-FFF2-40B4-BE49-F238E27FC236}">
                <a16:creationId xmlns:a16="http://schemas.microsoft.com/office/drawing/2014/main" id="{73624D9E-6D23-C823-9F47-11255466AF9E}"/>
              </a:ext>
            </a:extLst>
          </p:cNvPr>
          <p:cNvPicPr>
            <a:picLocks noChangeAspect="1"/>
          </p:cNvPicPr>
          <p:nvPr/>
        </p:nvPicPr>
        <p:blipFill rotWithShape="1">
          <a:blip r:embed="rId2"/>
          <a:srcRect l="27500" t="30740" r="46666" b="12586"/>
          <a:stretch/>
        </p:blipFill>
        <p:spPr>
          <a:xfrm>
            <a:off x="7721600" y="576271"/>
            <a:ext cx="4370411" cy="5393261"/>
          </a:xfrm>
          <a:prstGeom prst="rect">
            <a:avLst/>
          </a:prstGeom>
        </p:spPr>
      </p:pic>
      <p:sp>
        <p:nvSpPr>
          <p:cNvPr id="2" name="Title 1">
            <a:extLst>
              <a:ext uri="{FF2B5EF4-FFF2-40B4-BE49-F238E27FC236}">
                <a16:creationId xmlns:a16="http://schemas.microsoft.com/office/drawing/2014/main" id="{6F345CD7-0E67-CE5B-700A-258F0C901DF9}"/>
              </a:ext>
            </a:extLst>
          </p:cNvPr>
          <p:cNvSpPr txBox="1">
            <a:spLocks/>
          </p:cNvSpPr>
          <p:nvPr/>
        </p:nvSpPr>
        <p:spPr>
          <a:xfrm>
            <a:off x="990600" y="856349"/>
            <a:ext cx="7275477" cy="966969"/>
          </a:xfrm>
          <a:prstGeom prst="rect">
            <a:avLst/>
          </a:prstGeom>
          <a:noFill/>
          <a:ln>
            <a:solidFill>
              <a:schemeClr val="bg1"/>
            </a:solidFill>
          </a:ln>
          <a:effectLst>
            <a:outerShdw blurRad="42863" dist="9525" dir="5400000" algn="bl" rotWithShape="0">
              <a:schemeClr val="dk1">
                <a:alpha val="15000"/>
              </a:schemeClr>
            </a:outerShdw>
          </a:effectLst>
        </p:spPr>
        <p:txBody>
          <a:bodyPr spcFirstLastPara="1" wrap="square" lIns="0" tIns="0" rIns="0" bIns="0" anchor="ctr" anchorCtr="0">
            <a:noAutofit/>
          </a:bodyPr>
          <a:lstStyle>
            <a:defPPr marR="0" lvl="0" algn="l" rtl="0">
              <a:lnSpc>
                <a:spcPct val="100000"/>
              </a:lnSpc>
              <a:spcBef>
                <a:spcPts val="0"/>
              </a:spcBef>
              <a:spcAft>
                <a:spcPts val="0"/>
              </a:spcAft>
            </a:defPPr>
            <a:lvl1pPr marR="0" lvl="0" algn="l" rtl="0">
              <a:lnSpc>
                <a:spcPct val="125000"/>
              </a:lnSpc>
              <a:spcBef>
                <a:spcPts val="0"/>
              </a:spcBef>
              <a:spcAft>
                <a:spcPts val="0"/>
              </a:spcAft>
              <a:buClr>
                <a:schemeClr val="lt1"/>
              </a:buClr>
              <a:buSzPts val="3600"/>
              <a:buFont typeface="Abel"/>
              <a:buNone/>
              <a:defRPr sz="4500" b="0" i="0" u="none" strike="noStrike" cap="all" spc="113" baseline="0">
                <a:solidFill>
                  <a:schemeClr val="tx1">
                    <a:lumMod val="75000"/>
                    <a:lumOff val="25000"/>
                  </a:schemeClr>
                </a:solidFill>
                <a:latin typeface="Abel"/>
                <a:ea typeface="Abel"/>
                <a:cs typeface="Abel"/>
                <a:sym typeface="Abel"/>
              </a:defRPr>
            </a:lvl1pPr>
            <a:lvl2pPr marR="0" lvl="1" algn="l" rtl="0">
              <a:lnSpc>
                <a:spcPct val="90000"/>
              </a:lnSpc>
              <a:spcBef>
                <a:spcPts val="0"/>
              </a:spcBef>
              <a:spcAft>
                <a:spcPts val="0"/>
              </a:spcAft>
              <a:buClr>
                <a:schemeClr val="lt1"/>
              </a:buClr>
              <a:buSzPts val="3600"/>
              <a:buFont typeface="Abel"/>
              <a:buNone/>
              <a:defRPr sz="3600" b="1" i="0" u="none" strike="noStrike" cap="none">
                <a:solidFill>
                  <a:schemeClr val="lt1"/>
                </a:solidFill>
                <a:latin typeface="Abel"/>
                <a:ea typeface="Abel"/>
                <a:cs typeface="Abel"/>
                <a:sym typeface="Abel"/>
              </a:defRPr>
            </a:lvl2pPr>
            <a:lvl3pPr marR="0" lvl="2" algn="l" rtl="0">
              <a:lnSpc>
                <a:spcPct val="90000"/>
              </a:lnSpc>
              <a:spcBef>
                <a:spcPts val="0"/>
              </a:spcBef>
              <a:spcAft>
                <a:spcPts val="0"/>
              </a:spcAft>
              <a:buClr>
                <a:schemeClr val="lt1"/>
              </a:buClr>
              <a:buSzPts val="3600"/>
              <a:buFont typeface="Abel"/>
              <a:buNone/>
              <a:defRPr sz="3600" b="1" i="0" u="none" strike="noStrike" cap="none">
                <a:solidFill>
                  <a:schemeClr val="lt1"/>
                </a:solidFill>
                <a:latin typeface="Abel"/>
                <a:ea typeface="Abel"/>
                <a:cs typeface="Abel"/>
                <a:sym typeface="Abel"/>
              </a:defRPr>
            </a:lvl3pPr>
            <a:lvl4pPr marR="0" lvl="3" algn="l" rtl="0">
              <a:lnSpc>
                <a:spcPct val="90000"/>
              </a:lnSpc>
              <a:spcBef>
                <a:spcPts val="0"/>
              </a:spcBef>
              <a:spcAft>
                <a:spcPts val="0"/>
              </a:spcAft>
              <a:buClr>
                <a:schemeClr val="lt1"/>
              </a:buClr>
              <a:buSzPts val="3600"/>
              <a:buFont typeface="Abel"/>
              <a:buNone/>
              <a:defRPr sz="3600" b="1" i="0" u="none" strike="noStrike" cap="none">
                <a:solidFill>
                  <a:schemeClr val="lt1"/>
                </a:solidFill>
                <a:latin typeface="Abel"/>
                <a:ea typeface="Abel"/>
                <a:cs typeface="Abel"/>
                <a:sym typeface="Abel"/>
              </a:defRPr>
            </a:lvl4pPr>
            <a:lvl5pPr marR="0" lvl="4" algn="l" rtl="0">
              <a:lnSpc>
                <a:spcPct val="90000"/>
              </a:lnSpc>
              <a:spcBef>
                <a:spcPts val="0"/>
              </a:spcBef>
              <a:spcAft>
                <a:spcPts val="0"/>
              </a:spcAft>
              <a:buClr>
                <a:schemeClr val="lt1"/>
              </a:buClr>
              <a:buSzPts val="3600"/>
              <a:buFont typeface="Abel"/>
              <a:buNone/>
              <a:defRPr sz="3600" b="1" i="0" u="none" strike="noStrike" cap="none">
                <a:solidFill>
                  <a:schemeClr val="lt1"/>
                </a:solidFill>
                <a:latin typeface="Abel"/>
                <a:ea typeface="Abel"/>
                <a:cs typeface="Abel"/>
                <a:sym typeface="Abel"/>
              </a:defRPr>
            </a:lvl5pPr>
            <a:lvl6pPr marR="0" lvl="5" algn="l" rtl="0">
              <a:lnSpc>
                <a:spcPct val="90000"/>
              </a:lnSpc>
              <a:spcBef>
                <a:spcPts val="0"/>
              </a:spcBef>
              <a:spcAft>
                <a:spcPts val="0"/>
              </a:spcAft>
              <a:buClr>
                <a:schemeClr val="lt1"/>
              </a:buClr>
              <a:buSzPts val="3600"/>
              <a:buFont typeface="Abel"/>
              <a:buNone/>
              <a:defRPr sz="3600" b="1" i="0" u="none" strike="noStrike" cap="none">
                <a:solidFill>
                  <a:schemeClr val="lt1"/>
                </a:solidFill>
                <a:latin typeface="Abel"/>
                <a:ea typeface="Abel"/>
                <a:cs typeface="Abel"/>
                <a:sym typeface="Abel"/>
              </a:defRPr>
            </a:lvl6pPr>
            <a:lvl7pPr marR="0" lvl="6" algn="l" rtl="0">
              <a:lnSpc>
                <a:spcPct val="90000"/>
              </a:lnSpc>
              <a:spcBef>
                <a:spcPts val="0"/>
              </a:spcBef>
              <a:spcAft>
                <a:spcPts val="0"/>
              </a:spcAft>
              <a:buClr>
                <a:schemeClr val="lt1"/>
              </a:buClr>
              <a:buSzPts val="3600"/>
              <a:buFont typeface="Abel"/>
              <a:buNone/>
              <a:defRPr sz="3600" b="1" i="0" u="none" strike="noStrike" cap="none">
                <a:solidFill>
                  <a:schemeClr val="lt1"/>
                </a:solidFill>
                <a:latin typeface="Abel"/>
                <a:ea typeface="Abel"/>
                <a:cs typeface="Abel"/>
                <a:sym typeface="Abel"/>
              </a:defRPr>
            </a:lvl7pPr>
            <a:lvl8pPr marR="0" lvl="7" algn="l" rtl="0">
              <a:lnSpc>
                <a:spcPct val="90000"/>
              </a:lnSpc>
              <a:spcBef>
                <a:spcPts val="0"/>
              </a:spcBef>
              <a:spcAft>
                <a:spcPts val="0"/>
              </a:spcAft>
              <a:buClr>
                <a:schemeClr val="lt1"/>
              </a:buClr>
              <a:buSzPts val="3600"/>
              <a:buFont typeface="Abel"/>
              <a:buNone/>
              <a:defRPr sz="3600" b="1" i="0" u="none" strike="noStrike" cap="none">
                <a:solidFill>
                  <a:schemeClr val="lt1"/>
                </a:solidFill>
                <a:latin typeface="Abel"/>
                <a:ea typeface="Abel"/>
                <a:cs typeface="Abel"/>
                <a:sym typeface="Abel"/>
              </a:defRPr>
            </a:lvl8pPr>
            <a:lvl9pPr marR="0" lvl="8" algn="l" rtl="0">
              <a:lnSpc>
                <a:spcPct val="90000"/>
              </a:lnSpc>
              <a:spcBef>
                <a:spcPts val="0"/>
              </a:spcBef>
              <a:spcAft>
                <a:spcPts val="0"/>
              </a:spcAft>
              <a:buClr>
                <a:schemeClr val="lt1"/>
              </a:buClr>
              <a:buSzPts val="3600"/>
              <a:buFont typeface="Abel"/>
              <a:buNone/>
              <a:defRPr sz="3600" b="1" i="0" u="none" strike="noStrike" cap="none">
                <a:solidFill>
                  <a:schemeClr val="lt1"/>
                </a:solidFill>
                <a:latin typeface="Abel"/>
                <a:ea typeface="Abel"/>
                <a:cs typeface="Abel"/>
                <a:sym typeface="Abel"/>
              </a:defRPr>
            </a:lvl9pPr>
          </a:lstStyle>
          <a:p>
            <a:pPr algn="ctr"/>
            <a:r>
              <a:rPr lang="en-US" sz="3200" dirty="0">
                <a:solidFill>
                  <a:schemeClr val="tx1"/>
                </a:solidFill>
              </a:rPr>
              <a:t>Periodontal Screening &amp; Recording</a:t>
            </a:r>
          </a:p>
        </p:txBody>
      </p:sp>
      <p:sp>
        <p:nvSpPr>
          <p:cNvPr id="8" name="Date Placeholder 7">
            <a:extLst>
              <a:ext uri="{FF2B5EF4-FFF2-40B4-BE49-F238E27FC236}">
                <a16:creationId xmlns:a16="http://schemas.microsoft.com/office/drawing/2014/main" id="{9CACCD2A-A257-20AC-B4D6-498412C66CFC}"/>
              </a:ext>
            </a:extLst>
          </p:cNvPr>
          <p:cNvSpPr>
            <a:spLocks noGrp="1"/>
          </p:cNvSpPr>
          <p:nvPr>
            <p:ph type="dt" sz="half" idx="10"/>
          </p:nvPr>
        </p:nvSpPr>
        <p:spPr/>
        <p:txBody>
          <a:bodyPr/>
          <a:lstStyle/>
          <a:p>
            <a:fld id="{E5AEA5DD-5021-48EB-B146-82D6A0950231}" type="datetime1">
              <a:rPr lang="en-US" smtClean="0"/>
              <a:t>7/18/2025</a:t>
            </a:fld>
            <a:endParaRPr lang="en-CA" dirty="0"/>
          </a:p>
        </p:txBody>
      </p:sp>
      <p:sp>
        <p:nvSpPr>
          <p:cNvPr id="9" name="Footer Placeholder 8">
            <a:extLst>
              <a:ext uri="{FF2B5EF4-FFF2-40B4-BE49-F238E27FC236}">
                <a16:creationId xmlns:a16="http://schemas.microsoft.com/office/drawing/2014/main" id="{77A56F89-D19A-4FA8-CB97-5D2D603C31A6}"/>
              </a:ext>
            </a:extLst>
          </p:cNvPr>
          <p:cNvSpPr>
            <a:spLocks noGrp="1"/>
          </p:cNvSpPr>
          <p:nvPr>
            <p:ph type="ftr" sz="quarter" idx="11"/>
          </p:nvPr>
        </p:nvSpPr>
        <p:spPr/>
        <p:txBody>
          <a:bodyPr/>
          <a:lstStyle/>
          <a:p>
            <a:r>
              <a:rPr lang="en-CA" dirty="0"/>
              <a:t>Dr. Preety Tuli</a:t>
            </a:r>
          </a:p>
        </p:txBody>
      </p:sp>
      <p:sp>
        <p:nvSpPr>
          <p:cNvPr id="10" name="Slide Number Placeholder 9">
            <a:extLst>
              <a:ext uri="{FF2B5EF4-FFF2-40B4-BE49-F238E27FC236}">
                <a16:creationId xmlns:a16="http://schemas.microsoft.com/office/drawing/2014/main" id="{76EA34A2-86CA-66B6-A121-8A1B95672A8F}"/>
              </a:ext>
            </a:extLst>
          </p:cNvPr>
          <p:cNvSpPr>
            <a:spLocks noGrp="1"/>
          </p:cNvSpPr>
          <p:nvPr>
            <p:ph type="sldNum" sz="quarter" idx="12"/>
          </p:nvPr>
        </p:nvSpPr>
        <p:spPr/>
        <p:txBody>
          <a:bodyPr/>
          <a:lstStyle/>
          <a:p>
            <a:pPr algn="l"/>
            <a:fld id="{00000000-1234-1234-1234-123412341234}" type="slidenum">
              <a:rPr lang="en" smtClean="0"/>
              <a:pPr algn="l"/>
              <a:t>11</a:t>
            </a:fld>
            <a:endParaRPr lang="en"/>
          </a:p>
        </p:txBody>
      </p:sp>
    </p:spTree>
    <p:extLst>
      <p:ext uri="{BB962C8B-B14F-4D97-AF65-F5344CB8AC3E}">
        <p14:creationId xmlns:p14="http://schemas.microsoft.com/office/powerpoint/2010/main" val="27499852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1549" y="667603"/>
            <a:ext cx="10058400" cy="1084997"/>
          </a:xfrm>
          <a:ln>
            <a:solidFill>
              <a:schemeClr val="bg1"/>
            </a:solidFill>
          </a:ln>
        </p:spPr>
        <p:txBody>
          <a:bodyPr/>
          <a:lstStyle/>
          <a:p>
            <a:pPr algn="ctr"/>
            <a:r>
              <a:rPr lang="en-US" dirty="0"/>
              <a:t>Periodontal Screening &amp; Recording</a:t>
            </a:r>
          </a:p>
        </p:txBody>
      </p:sp>
      <p:sp>
        <p:nvSpPr>
          <p:cNvPr id="3" name="Date Placeholder 2">
            <a:extLst>
              <a:ext uri="{FF2B5EF4-FFF2-40B4-BE49-F238E27FC236}">
                <a16:creationId xmlns:a16="http://schemas.microsoft.com/office/drawing/2014/main" id="{34DCDD6A-76BF-791D-A41F-62FC50562856}"/>
              </a:ext>
            </a:extLst>
          </p:cNvPr>
          <p:cNvSpPr>
            <a:spLocks noGrp="1"/>
          </p:cNvSpPr>
          <p:nvPr>
            <p:ph type="dt" sz="half" idx="10"/>
          </p:nvPr>
        </p:nvSpPr>
        <p:spPr/>
        <p:txBody>
          <a:bodyPr/>
          <a:lstStyle/>
          <a:p>
            <a:fld id="{03467B8A-B125-4A26-8C77-1045B097BF87}" type="datetime1">
              <a:rPr lang="en-US" smtClean="0"/>
              <a:t>7/18/2025</a:t>
            </a:fld>
            <a:endParaRPr lang="en-US" dirty="0"/>
          </a:p>
        </p:txBody>
      </p:sp>
      <p:sp>
        <p:nvSpPr>
          <p:cNvPr id="11" name="Footer Placeholder 10">
            <a:extLst>
              <a:ext uri="{FF2B5EF4-FFF2-40B4-BE49-F238E27FC236}">
                <a16:creationId xmlns:a16="http://schemas.microsoft.com/office/drawing/2014/main" id="{EDC436C2-2F7B-C434-D154-857FFB6C4AD4}"/>
              </a:ext>
            </a:extLst>
          </p:cNvPr>
          <p:cNvSpPr>
            <a:spLocks noGrp="1"/>
          </p:cNvSpPr>
          <p:nvPr>
            <p:ph type="ftr" sz="quarter" idx="11"/>
          </p:nvPr>
        </p:nvSpPr>
        <p:spPr/>
        <p:txBody>
          <a:bodyPr/>
          <a:lstStyle/>
          <a:p>
            <a:r>
              <a:rPr lang="en-CA" dirty="0"/>
              <a:t>Dr. Preety Tuli</a:t>
            </a:r>
          </a:p>
        </p:txBody>
      </p:sp>
      <p:sp>
        <p:nvSpPr>
          <p:cNvPr id="4" name="Slide Number Placeholder 3"/>
          <p:cNvSpPr>
            <a:spLocks noGrp="1"/>
          </p:cNvSpPr>
          <p:nvPr>
            <p:ph type="sldNum" sz="quarter" idx="12"/>
          </p:nvPr>
        </p:nvSpPr>
        <p:spPr/>
        <p:txBody>
          <a:bodyPr/>
          <a:lstStyle/>
          <a:p>
            <a:fld id="{352EE54A-DB1A-489B-A874-A7D3F920793C}" type="slidenum">
              <a:rPr lang="en-CA" smtClean="0"/>
              <a:t>12</a:t>
            </a:fld>
            <a:endParaRPr lang="en-CA" dirty="0"/>
          </a:p>
        </p:txBody>
      </p:sp>
      <p:graphicFrame>
        <p:nvGraphicFramePr>
          <p:cNvPr id="5" name="Table 4">
            <a:extLst>
              <a:ext uri="{FF2B5EF4-FFF2-40B4-BE49-F238E27FC236}">
                <a16:creationId xmlns:a16="http://schemas.microsoft.com/office/drawing/2014/main" id="{892FD229-A185-CFFC-A29F-B8D123206AA2}"/>
              </a:ext>
            </a:extLst>
          </p:cNvPr>
          <p:cNvGraphicFramePr>
            <a:graphicFrameLocks noGrp="1"/>
          </p:cNvGraphicFramePr>
          <p:nvPr>
            <p:extLst>
              <p:ext uri="{D42A27DB-BD31-4B8C-83A1-F6EECF244321}">
                <p14:modId xmlns:p14="http://schemas.microsoft.com/office/powerpoint/2010/main" val="3712052425"/>
              </p:ext>
            </p:extLst>
          </p:nvPr>
        </p:nvGraphicFramePr>
        <p:xfrm>
          <a:off x="2131069" y="1691166"/>
          <a:ext cx="8425401" cy="4753186"/>
        </p:xfrm>
        <a:graphic>
          <a:graphicData uri="http://schemas.openxmlformats.org/drawingml/2006/table">
            <a:tbl>
              <a:tblPr firstRow="1" bandRow="1">
                <a:tableStyleId>{9DCAF9ED-07DC-4A11-8D7F-57B35C25682E}</a:tableStyleId>
              </a:tblPr>
              <a:tblGrid>
                <a:gridCol w="526588">
                  <a:extLst>
                    <a:ext uri="{9D8B030D-6E8A-4147-A177-3AD203B41FA5}">
                      <a16:colId xmlns:a16="http://schemas.microsoft.com/office/drawing/2014/main" val="2493767983"/>
                    </a:ext>
                  </a:extLst>
                </a:gridCol>
                <a:gridCol w="5160558">
                  <a:extLst>
                    <a:ext uri="{9D8B030D-6E8A-4147-A177-3AD203B41FA5}">
                      <a16:colId xmlns:a16="http://schemas.microsoft.com/office/drawing/2014/main" val="2739585756"/>
                    </a:ext>
                  </a:extLst>
                </a:gridCol>
                <a:gridCol w="2738255">
                  <a:extLst>
                    <a:ext uri="{9D8B030D-6E8A-4147-A177-3AD203B41FA5}">
                      <a16:colId xmlns:a16="http://schemas.microsoft.com/office/drawing/2014/main" val="2185937346"/>
                    </a:ext>
                  </a:extLst>
                </a:gridCol>
              </a:tblGrid>
              <a:tr h="494453">
                <a:tc>
                  <a:txBody>
                    <a:bodyPr/>
                    <a:lstStyle/>
                    <a:p>
                      <a:r>
                        <a:rPr lang="en-US" sz="2400" dirty="0"/>
                        <a:t>0</a:t>
                      </a:r>
                    </a:p>
                  </a:txBody>
                  <a:tcPr marL="121920" marR="121920" marT="60960" marB="60960"/>
                </a:tc>
                <a:tc>
                  <a:txBody>
                    <a:bodyPr/>
                    <a:lstStyle/>
                    <a:p>
                      <a:r>
                        <a:rPr lang="en-US" sz="1900" b="0" u="none" strike="noStrike" cap="none" baseline="0" dirty="0">
                          <a:solidFill>
                            <a:srgbClr val="000000"/>
                          </a:solidFill>
                          <a:sym typeface="Arial"/>
                        </a:rPr>
                        <a:t>Gingival tissues are healthy with no BOP</a:t>
                      </a:r>
                      <a:endParaRPr lang="en-US" sz="2400" dirty="0"/>
                    </a:p>
                  </a:txBody>
                  <a:tcPr marL="121920" marR="121920" marT="60960" marB="60960"/>
                </a:tc>
                <a:tc>
                  <a:txBody>
                    <a:bodyPr/>
                    <a:lstStyle/>
                    <a:p>
                      <a:r>
                        <a:rPr lang="en-US" sz="2400" dirty="0"/>
                        <a:t>Implications </a:t>
                      </a:r>
                    </a:p>
                  </a:txBody>
                  <a:tcPr marL="121920" marR="121920" marT="60960" marB="60960"/>
                </a:tc>
                <a:extLst>
                  <a:ext uri="{0D108BD9-81ED-4DB2-BD59-A6C34878D82A}">
                    <a16:rowId xmlns:a16="http://schemas.microsoft.com/office/drawing/2014/main" val="2968077419"/>
                  </a:ext>
                </a:extLst>
              </a:tr>
              <a:tr h="772160">
                <a:tc>
                  <a:txBody>
                    <a:bodyPr/>
                    <a:lstStyle/>
                    <a:p>
                      <a:r>
                        <a:rPr lang="en-US" sz="2400" dirty="0"/>
                        <a:t>1</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900" b="0" u="none" strike="noStrike" cap="none" baseline="0" dirty="0">
                          <a:solidFill>
                            <a:srgbClr val="000000"/>
                          </a:solidFill>
                          <a:sym typeface="Arial"/>
                        </a:rPr>
                        <a:t>Bleeding on probing (BOP)</a:t>
                      </a:r>
                      <a:endParaRPr lang="en-US" sz="2400" dirty="0"/>
                    </a:p>
                    <a:p>
                      <a:endParaRPr lang="en-US" sz="2400" dirty="0"/>
                    </a:p>
                  </a:txBody>
                  <a:tcPr marL="121920" marR="121920" marT="60960" marB="60960"/>
                </a:tc>
                <a:tc rowSpan="2">
                  <a:txBody>
                    <a:bodyPr/>
                    <a:lstStyle/>
                    <a:p>
                      <a:r>
                        <a:rPr lang="en-US" sz="2000" dirty="0"/>
                        <a:t>No further documentation needed.</a:t>
                      </a:r>
                    </a:p>
                  </a:txBody>
                  <a:tcPr marL="121920" marR="121920" marT="60960" marB="60960"/>
                </a:tc>
                <a:extLst>
                  <a:ext uri="{0D108BD9-81ED-4DB2-BD59-A6C34878D82A}">
                    <a16:rowId xmlns:a16="http://schemas.microsoft.com/office/drawing/2014/main" val="1144021653"/>
                  </a:ext>
                </a:extLst>
              </a:tr>
              <a:tr h="690880">
                <a:tc>
                  <a:txBody>
                    <a:bodyPr/>
                    <a:lstStyle/>
                    <a:p>
                      <a:r>
                        <a:rPr lang="en-US" sz="2400" dirty="0"/>
                        <a:t>2</a:t>
                      </a:r>
                    </a:p>
                  </a:txBody>
                  <a:tcPr marL="121920" marR="121920" marT="60960" marB="60960"/>
                </a:tc>
                <a:tc>
                  <a:txBody>
                    <a:bodyPr/>
                    <a:lstStyle/>
                    <a:p>
                      <a:r>
                        <a:rPr lang="en-US" sz="1900" b="0" u="none" strike="noStrike" cap="none" baseline="0" dirty="0">
                          <a:solidFill>
                            <a:srgbClr val="000000"/>
                          </a:solidFill>
                          <a:sym typeface="Arial"/>
                        </a:rPr>
                        <a:t>Supragingival or subgingival calculus and/or defective margins are detected.</a:t>
                      </a:r>
                      <a:endParaRPr lang="en-US" sz="2400" dirty="0"/>
                    </a:p>
                  </a:txBody>
                  <a:tcPr marL="121920" marR="121920" marT="60960" marB="60960"/>
                </a:tc>
                <a:tc vMerge="1">
                  <a:txBody>
                    <a:bodyPr/>
                    <a:lstStyle/>
                    <a:p>
                      <a:endParaRPr lang="en-US" dirty="0"/>
                    </a:p>
                  </a:txBody>
                  <a:tcPr/>
                </a:tc>
                <a:extLst>
                  <a:ext uri="{0D108BD9-81ED-4DB2-BD59-A6C34878D82A}">
                    <a16:rowId xmlns:a16="http://schemas.microsoft.com/office/drawing/2014/main" val="143447633"/>
                  </a:ext>
                </a:extLst>
              </a:tr>
              <a:tr h="494453">
                <a:tc>
                  <a:txBody>
                    <a:bodyPr/>
                    <a:lstStyle/>
                    <a:p>
                      <a:r>
                        <a:rPr lang="en-US" sz="2400" dirty="0"/>
                        <a:t>3</a:t>
                      </a:r>
                    </a:p>
                  </a:txBody>
                  <a:tcPr marL="121920" marR="121920" marT="60960" marB="60960"/>
                </a:tc>
                <a:tc>
                  <a:txBody>
                    <a:bodyPr/>
                    <a:lstStyle/>
                    <a:p>
                      <a:r>
                        <a:rPr lang="en-US" sz="1900" b="0" u="none" strike="noStrike" cap="none" baseline="0" dirty="0">
                          <a:solidFill>
                            <a:srgbClr val="000000"/>
                          </a:solidFill>
                          <a:sym typeface="Arial"/>
                        </a:rPr>
                        <a:t>probing depth between 3.5 and 5.5 mm.</a:t>
                      </a:r>
                      <a:endParaRPr lang="en-US" sz="2400" dirty="0"/>
                    </a:p>
                  </a:txBody>
                  <a:tcPr marL="121920" marR="121920" marT="60960" marB="60960"/>
                </a:tc>
                <a:tc rowSpan="2">
                  <a:txBody>
                    <a:bodyPr/>
                    <a:lstStyle/>
                    <a:p>
                      <a:r>
                        <a:rPr lang="en-US" sz="2000" dirty="0"/>
                        <a:t>Comprehensive periodontal assessment of entire mouth.</a:t>
                      </a:r>
                    </a:p>
                  </a:txBody>
                  <a:tcPr marL="121920" marR="121920" marT="60960" marB="60960"/>
                </a:tc>
                <a:extLst>
                  <a:ext uri="{0D108BD9-81ED-4DB2-BD59-A6C34878D82A}">
                    <a16:rowId xmlns:a16="http://schemas.microsoft.com/office/drawing/2014/main" val="1443063566"/>
                  </a:ext>
                </a:extLst>
              </a:tr>
              <a:tr h="1090507">
                <a:tc>
                  <a:txBody>
                    <a:bodyPr/>
                    <a:lstStyle/>
                    <a:p>
                      <a:r>
                        <a:rPr lang="en-US" sz="2400" dirty="0"/>
                        <a:t>4</a:t>
                      </a:r>
                    </a:p>
                  </a:txBody>
                  <a:tcPr marL="121920" marR="121920" marT="60960" marB="60960"/>
                </a:tc>
                <a:tc>
                  <a:txBody>
                    <a:bodyPr/>
                    <a:lstStyle/>
                    <a:p>
                      <a:r>
                        <a:rPr lang="en-US" sz="1900" b="0" u="none" strike="noStrike" cap="none" baseline="0" dirty="0">
                          <a:solidFill>
                            <a:schemeClr val="tx1"/>
                          </a:solidFill>
                          <a:sym typeface="Arial"/>
                        </a:rPr>
                        <a:t>probing depth of greater than 5.5 mm.</a:t>
                      </a:r>
                      <a:endParaRPr lang="en-US" sz="2400" dirty="0">
                        <a:solidFill>
                          <a:schemeClr val="tx1"/>
                        </a:solidFill>
                      </a:endParaRPr>
                    </a:p>
                  </a:txBody>
                  <a:tcPr marL="121920" marR="121920" marT="60960" marB="60960"/>
                </a:tc>
                <a:tc vMerge="1">
                  <a:txBody>
                    <a:bodyPr/>
                    <a:lstStyle/>
                    <a:p>
                      <a:endParaRPr lang="en-US" dirty="0"/>
                    </a:p>
                  </a:txBody>
                  <a:tcPr/>
                </a:tc>
                <a:extLst>
                  <a:ext uri="{0D108BD9-81ED-4DB2-BD59-A6C34878D82A}">
                    <a16:rowId xmlns:a16="http://schemas.microsoft.com/office/drawing/2014/main" val="3796043262"/>
                  </a:ext>
                </a:extLst>
              </a:tr>
              <a:tr h="494453">
                <a:tc>
                  <a:txBody>
                    <a:bodyPr/>
                    <a:lstStyle/>
                    <a:p>
                      <a:r>
                        <a:rPr lang="en-US" sz="2400" dirty="0"/>
                        <a:t>X</a:t>
                      </a:r>
                    </a:p>
                  </a:txBody>
                  <a:tcPr marL="121920" marR="121920" marT="60960" marB="60960"/>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900" dirty="0">
                          <a:solidFill>
                            <a:schemeClr val="tx1"/>
                          </a:solidFill>
                        </a:rPr>
                        <a:t>Any sextant that is completely edentulous.</a:t>
                      </a:r>
                    </a:p>
                  </a:txBody>
                  <a:tcPr marL="121920" marR="121920" marT="60960" marB="60960"/>
                </a:tc>
                <a:tc>
                  <a:txBody>
                    <a:bodyPr/>
                    <a:lstStyle/>
                    <a:p>
                      <a:endParaRPr lang="en-US" sz="2400" dirty="0"/>
                    </a:p>
                  </a:txBody>
                  <a:tcPr marL="121920" marR="121920" marT="60960" marB="60960"/>
                </a:tc>
                <a:extLst>
                  <a:ext uri="{0D108BD9-81ED-4DB2-BD59-A6C34878D82A}">
                    <a16:rowId xmlns:a16="http://schemas.microsoft.com/office/drawing/2014/main" val="2794610993"/>
                  </a:ext>
                </a:extLst>
              </a:tr>
              <a:tr h="690880">
                <a:tc>
                  <a:txBody>
                    <a:bodyPr/>
                    <a:lstStyle/>
                    <a:p>
                      <a:endParaRPr lang="en-US" sz="2400" dirty="0"/>
                    </a:p>
                  </a:txBody>
                  <a:tcPr marL="121920" marR="121920" marT="60960" marB="60960"/>
                </a:tc>
                <a:tc>
                  <a:txBody>
                    <a:bodyPr/>
                    <a:lstStyle/>
                    <a:p>
                      <a:r>
                        <a:rPr lang="en-US" sz="1900" b="0" u="none" strike="noStrike" cap="none" baseline="0" dirty="0">
                          <a:solidFill>
                            <a:srgbClr val="000000"/>
                          </a:solidFill>
                          <a:sym typeface="Arial"/>
                        </a:rPr>
                        <a:t>Furcation involvement, mobility, </a:t>
                      </a:r>
                      <a:r>
                        <a:rPr lang="en-US" sz="1900" b="0" u="none" strike="noStrike" cap="none" baseline="0" dirty="0">
                          <a:solidFill>
                            <a:schemeClr val="tx1"/>
                          </a:solidFill>
                          <a:sym typeface="Arial"/>
                        </a:rPr>
                        <a:t>mucogingival problems, or recession </a:t>
                      </a:r>
                      <a:r>
                        <a:rPr lang="en-US" sz="1900" dirty="0">
                          <a:solidFill>
                            <a:schemeClr val="tx1"/>
                          </a:solidFill>
                        </a:rPr>
                        <a:t>≥3.5mm</a:t>
                      </a:r>
                      <a:endParaRPr lang="en-US" sz="1900" b="0" u="none" strike="noStrike" cap="none" baseline="0" dirty="0">
                        <a:solidFill>
                          <a:schemeClr val="tx1"/>
                        </a:solidFill>
                        <a:sym typeface="Arial"/>
                      </a:endParaRPr>
                    </a:p>
                  </a:txBody>
                  <a:tcPr marL="121920" marR="121920" marT="60960" marB="60960"/>
                </a:tc>
                <a:tc>
                  <a:txBody>
                    <a:bodyPr/>
                    <a:lstStyle/>
                    <a:p>
                      <a:endParaRPr lang="en-US" sz="2400" dirty="0"/>
                    </a:p>
                  </a:txBody>
                  <a:tcPr marL="121920" marR="121920" marT="60960" marB="60960"/>
                </a:tc>
                <a:extLst>
                  <a:ext uri="{0D108BD9-81ED-4DB2-BD59-A6C34878D82A}">
                    <a16:rowId xmlns:a16="http://schemas.microsoft.com/office/drawing/2014/main" val="2078623219"/>
                  </a:ext>
                </a:extLst>
              </a:tr>
            </a:tbl>
          </a:graphicData>
        </a:graphic>
      </p:graphicFrame>
    </p:spTree>
    <p:extLst>
      <p:ext uri="{BB962C8B-B14F-4D97-AF65-F5344CB8AC3E}">
        <p14:creationId xmlns:p14="http://schemas.microsoft.com/office/powerpoint/2010/main" val="1844212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862243E-822B-59B2-BA77-2B22A11E7149}"/>
              </a:ext>
            </a:extLst>
          </p:cNvPr>
          <p:cNvSpPr>
            <a:spLocks noGrp="1"/>
          </p:cNvSpPr>
          <p:nvPr>
            <p:ph type="title"/>
          </p:nvPr>
        </p:nvSpPr>
        <p:spPr>
          <a:xfrm>
            <a:off x="762000" y="741937"/>
            <a:ext cx="10058400" cy="652806"/>
          </a:xfrm>
        </p:spPr>
        <p:txBody>
          <a:bodyPr>
            <a:normAutofit fontScale="90000"/>
          </a:bodyPr>
          <a:lstStyle/>
          <a:p>
            <a:r>
              <a:rPr lang="en-CA" sz="4400" b="1" dirty="0">
                <a:latin typeface="Times New Roman" panose="02020603050405020304" pitchFamily="18" charset="0"/>
                <a:cs typeface="Times New Roman" panose="02020603050405020304" pitchFamily="18" charset="0"/>
              </a:rPr>
              <a:t>Radiographic Examination</a:t>
            </a:r>
          </a:p>
        </p:txBody>
      </p:sp>
      <p:sp>
        <p:nvSpPr>
          <p:cNvPr id="8" name="Content Placeholder 2">
            <a:extLst>
              <a:ext uri="{FF2B5EF4-FFF2-40B4-BE49-F238E27FC236}">
                <a16:creationId xmlns:a16="http://schemas.microsoft.com/office/drawing/2014/main" id="{96290AB3-6C8C-9290-95D4-5B724A7DC126}"/>
              </a:ext>
            </a:extLst>
          </p:cNvPr>
          <p:cNvSpPr txBox="1">
            <a:spLocks/>
          </p:cNvSpPr>
          <p:nvPr/>
        </p:nvSpPr>
        <p:spPr>
          <a:xfrm>
            <a:off x="381000" y="1905001"/>
            <a:ext cx="4800600" cy="2286000"/>
          </a:xfrm>
          <a:prstGeom prst="rect">
            <a:avLst/>
          </a:prstGeom>
          <a:ln>
            <a:solidFill>
              <a:schemeClr val="accent1"/>
            </a:solidFill>
          </a:ln>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b="1" dirty="0"/>
              <a:t> A thorough clinical examination, consideration of the patient history, review of any prior radiographs, caries risk assessment and consideration of both the dental and the general health needs of the patient should precede radiographic examination.</a:t>
            </a:r>
          </a:p>
          <a:p>
            <a:r>
              <a:rPr lang="en-US" b="1" dirty="0"/>
              <a:t> Attempt to obtain previous radiographs.</a:t>
            </a:r>
          </a:p>
        </p:txBody>
      </p:sp>
    </p:spTree>
    <p:extLst>
      <p:ext uri="{BB962C8B-B14F-4D97-AF65-F5344CB8AC3E}">
        <p14:creationId xmlns:p14="http://schemas.microsoft.com/office/powerpoint/2010/main" val="24752515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B9116D-1677-DEFB-53EF-2980765CF6B2}"/>
              </a:ext>
            </a:extLst>
          </p:cNvPr>
          <p:cNvPicPr>
            <a:picLocks noChangeAspect="1"/>
          </p:cNvPicPr>
          <p:nvPr/>
        </p:nvPicPr>
        <p:blipFill>
          <a:blip r:embed="rId2"/>
          <a:srcRect l="1250" t="4945" r="2500" b="3355"/>
          <a:stretch>
            <a:fillRect/>
          </a:stretch>
        </p:blipFill>
        <p:spPr>
          <a:xfrm>
            <a:off x="228600" y="152400"/>
            <a:ext cx="11734800" cy="6248400"/>
          </a:xfrm>
          <a:prstGeom prst="rect">
            <a:avLst/>
          </a:prstGeom>
        </p:spPr>
      </p:pic>
    </p:spTree>
    <p:extLst>
      <p:ext uri="{BB962C8B-B14F-4D97-AF65-F5344CB8AC3E}">
        <p14:creationId xmlns:p14="http://schemas.microsoft.com/office/powerpoint/2010/main" val="38436474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6E88B6-D467-EB86-871F-36B7BD4225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CF76AB-8249-5BF8-FCF7-D0356A56D8DB}"/>
              </a:ext>
            </a:extLst>
          </p:cNvPr>
          <p:cNvSpPr>
            <a:spLocks noGrp="1"/>
          </p:cNvSpPr>
          <p:nvPr>
            <p:ph type="ctrTitle"/>
          </p:nvPr>
        </p:nvSpPr>
        <p:spPr>
          <a:xfrm>
            <a:off x="2209800" y="2057400"/>
            <a:ext cx="7772400" cy="2514600"/>
          </a:xfrm>
        </p:spPr>
        <p:txBody>
          <a:bodyPr>
            <a:normAutofit/>
          </a:bodyPr>
          <a:lstStyle/>
          <a:p>
            <a:r>
              <a:rPr lang="en-US" sz="5400" dirty="0">
                <a:solidFill>
                  <a:schemeClr val="tx2"/>
                </a:solidFill>
              </a:rPr>
              <a:t> </a:t>
            </a:r>
            <a:br>
              <a:rPr lang="en-US" sz="5400" dirty="0">
                <a:solidFill>
                  <a:schemeClr val="tx2"/>
                </a:solidFill>
              </a:rPr>
            </a:br>
            <a:r>
              <a:rPr lang="en-US" sz="5400" dirty="0">
                <a:solidFill>
                  <a:schemeClr val="tx2"/>
                </a:solidFill>
              </a:rPr>
              <a:t>Systemic Assessment </a:t>
            </a:r>
          </a:p>
        </p:txBody>
      </p:sp>
      <p:sp>
        <p:nvSpPr>
          <p:cNvPr id="9" name="TextBox 8">
            <a:extLst>
              <a:ext uri="{FF2B5EF4-FFF2-40B4-BE49-F238E27FC236}">
                <a16:creationId xmlns:a16="http://schemas.microsoft.com/office/drawing/2014/main" id="{7CABF5CD-DC42-DFB4-C179-8BF106F86414}"/>
              </a:ext>
            </a:extLst>
          </p:cNvPr>
          <p:cNvSpPr txBox="1"/>
          <p:nvPr/>
        </p:nvSpPr>
        <p:spPr>
          <a:xfrm>
            <a:off x="6096000" y="5715000"/>
            <a:ext cx="6097656" cy="523220"/>
          </a:xfrm>
          <a:prstGeom prst="rect">
            <a:avLst/>
          </a:prstGeom>
          <a:noFill/>
          <a:ln>
            <a:solidFill>
              <a:schemeClr val="accent1"/>
            </a:solidFill>
          </a:ln>
        </p:spPr>
        <p:txBody>
          <a:bodyPr wrap="square">
            <a:spAutoFit/>
          </a:bodyPr>
          <a:lstStyle/>
          <a:p>
            <a:pPr algn="ctr"/>
            <a:r>
              <a:rPr lang="en-CA" sz="2800" b="1" i="1" dirty="0">
                <a:solidFill>
                  <a:srgbClr val="0070C0"/>
                </a:solidFill>
              </a:rPr>
              <a:t>Dr Preety Tuli</a:t>
            </a:r>
          </a:p>
        </p:txBody>
      </p:sp>
      <p:pic>
        <p:nvPicPr>
          <p:cNvPr id="4" name="Picture 3">
            <a:extLst>
              <a:ext uri="{FF2B5EF4-FFF2-40B4-BE49-F238E27FC236}">
                <a16:creationId xmlns:a16="http://schemas.microsoft.com/office/drawing/2014/main" id="{22D6F9AD-F9B5-824B-BEA7-94F3BEDC77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447800"/>
            <a:ext cx="1257300" cy="2981325"/>
          </a:xfrm>
          <a:prstGeom prst="rect">
            <a:avLst/>
          </a:prstGeom>
        </p:spPr>
      </p:pic>
    </p:spTree>
    <p:extLst>
      <p:ext uri="{BB962C8B-B14F-4D97-AF65-F5344CB8AC3E}">
        <p14:creationId xmlns:p14="http://schemas.microsoft.com/office/powerpoint/2010/main" val="3878523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8CB04A1-B4C0-9597-B06A-D07B0EC6EBCB}"/>
              </a:ext>
            </a:extLst>
          </p:cNvPr>
          <p:cNvPicPr>
            <a:picLocks noChangeAspect="1"/>
          </p:cNvPicPr>
          <p:nvPr/>
        </p:nvPicPr>
        <p:blipFill>
          <a:blip r:embed="rId2"/>
          <a:srcRect t="13333"/>
          <a:stretch>
            <a:fillRect/>
          </a:stretch>
        </p:blipFill>
        <p:spPr>
          <a:xfrm>
            <a:off x="6096000" y="0"/>
            <a:ext cx="5205046" cy="6766560"/>
          </a:xfrm>
          <a:prstGeom prst="rect">
            <a:avLst/>
          </a:prstGeom>
        </p:spPr>
      </p:pic>
      <p:graphicFrame>
        <p:nvGraphicFramePr>
          <p:cNvPr id="6" name="Diagram 5">
            <a:extLst>
              <a:ext uri="{FF2B5EF4-FFF2-40B4-BE49-F238E27FC236}">
                <a16:creationId xmlns:a16="http://schemas.microsoft.com/office/drawing/2014/main" id="{F06D5A54-C4C7-2AAB-E4F1-EF5CE6318342}"/>
              </a:ext>
            </a:extLst>
          </p:cNvPr>
          <p:cNvGraphicFramePr/>
          <p:nvPr>
            <p:extLst>
              <p:ext uri="{D42A27DB-BD31-4B8C-83A1-F6EECF244321}">
                <p14:modId xmlns:p14="http://schemas.microsoft.com/office/powerpoint/2010/main" val="2671219174"/>
              </p:ext>
            </p:extLst>
          </p:nvPr>
        </p:nvGraphicFramePr>
        <p:xfrm>
          <a:off x="152400" y="2514600"/>
          <a:ext cx="5486400" cy="31966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a:extLst>
              <a:ext uri="{FF2B5EF4-FFF2-40B4-BE49-F238E27FC236}">
                <a16:creationId xmlns:a16="http://schemas.microsoft.com/office/drawing/2014/main" id="{0242989B-55E7-9C08-DF8C-8522ED86C13D}"/>
              </a:ext>
            </a:extLst>
          </p:cNvPr>
          <p:cNvPicPr>
            <a:picLocks noChangeAspect="1"/>
          </p:cNvPicPr>
          <p:nvPr/>
        </p:nvPicPr>
        <p:blipFill>
          <a:blip r:embed="rId2"/>
          <a:srcRect l="1" r="-1667" b="87778"/>
          <a:stretch>
            <a:fillRect/>
          </a:stretch>
        </p:blipFill>
        <p:spPr>
          <a:xfrm>
            <a:off x="152400" y="838200"/>
            <a:ext cx="4648200" cy="838200"/>
          </a:xfrm>
          <a:prstGeom prst="rect">
            <a:avLst/>
          </a:prstGeom>
        </p:spPr>
      </p:pic>
    </p:spTree>
    <p:extLst>
      <p:ext uri="{BB962C8B-B14F-4D97-AF65-F5344CB8AC3E}">
        <p14:creationId xmlns:p14="http://schemas.microsoft.com/office/powerpoint/2010/main" val="1761141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C27FC2B3-6D4B-9BC1-B879-F4603C70296C}"/>
              </a:ext>
            </a:extLst>
          </p:cNvPr>
          <p:cNvPicPr>
            <a:picLocks noChangeAspect="1" noChangeArrowheads="1"/>
          </p:cNvPicPr>
          <p:nvPr/>
        </p:nvPicPr>
        <p:blipFill rotWithShape="1">
          <a:blip r:embed="rId2" cstate="print">
            <a:clrChange>
              <a:clrFrom>
                <a:srgbClr val="CED3CC"/>
              </a:clrFrom>
              <a:clrTo>
                <a:srgbClr val="CED3CC">
                  <a:alpha val="0"/>
                </a:srgbClr>
              </a:clrTo>
            </a:clrChange>
            <a:duotone>
              <a:prstClr val="black"/>
              <a:schemeClr val="accent2">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t="12608"/>
          <a:stretch>
            <a:fillRect/>
          </a:stretch>
        </p:blipFill>
        <p:spPr bwMode="auto">
          <a:xfrm>
            <a:off x="4724400" y="1447800"/>
            <a:ext cx="6346132" cy="3697355"/>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BF1B4EA5-1D26-2308-EBF0-F3B63CB98774}"/>
              </a:ext>
            </a:extLst>
          </p:cNvPr>
          <p:cNvSpPr>
            <a:spLocks noGrp="1"/>
          </p:cNvSpPr>
          <p:nvPr>
            <p:ph type="title"/>
          </p:nvPr>
        </p:nvSpPr>
        <p:spPr/>
        <p:txBody>
          <a:bodyPr/>
          <a:lstStyle/>
          <a:p>
            <a:pPr algn="ctr"/>
            <a:r>
              <a:rPr lang="en-CA" dirty="0"/>
              <a:t>Review of system</a:t>
            </a:r>
          </a:p>
        </p:txBody>
      </p:sp>
      <p:sp>
        <p:nvSpPr>
          <p:cNvPr id="5" name="Text Placeholder 4">
            <a:extLst>
              <a:ext uri="{FF2B5EF4-FFF2-40B4-BE49-F238E27FC236}">
                <a16:creationId xmlns:a16="http://schemas.microsoft.com/office/drawing/2014/main" id="{933AFB47-3C8A-608F-A81E-E59523BE402E}"/>
              </a:ext>
            </a:extLst>
          </p:cNvPr>
          <p:cNvSpPr>
            <a:spLocks noGrp="1"/>
          </p:cNvSpPr>
          <p:nvPr>
            <p:ph type="body" sz="half" idx="2"/>
          </p:nvPr>
        </p:nvSpPr>
        <p:spPr>
          <a:xfrm>
            <a:off x="1121468" y="3581400"/>
            <a:ext cx="2536132" cy="2723804"/>
          </a:xfrm>
        </p:spPr>
        <p:txBody>
          <a:bodyPr>
            <a:normAutofit/>
          </a:bodyPr>
          <a:lstStyle/>
          <a:p>
            <a:r>
              <a:rPr lang="en-CA" sz="2800" u="sng" dirty="0"/>
              <a:t>Mnemonics</a:t>
            </a:r>
          </a:p>
        </p:txBody>
      </p:sp>
    </p:spTree>
    <p:extLst>
      <p:ext uri="{BB962C8B-B14F-4D97-AF65-F5344CB8AC3E}">
        <p14:creationId xmlns:p14="http://schemas.microsoft.com/office/powerpoint/2010/main" val="33030905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48B6C-1984-2E1F-D2AA-1B5E7A2D7EFF}"/>
              </a:ext>
            </a:extLst>
          </p:cNvPr>
          <p:cNvSpPr>
            <a:spLocks noGrp="1"/>
          </p:cNvSpPr>
          <p:nvPr>
            <p:ph type="title"/>
          </p:nvPr>
        </p:nvSpPr>
        <p:spPr/>
        <p:txBody>
          <a:bodyPr/>
          <a:lstStyle/>
          <a:p>
            <a:r>
              <a:rPr lang="en-CA" sz="4400" dirty="0">
                <a:solidFill>
                  <a:schemeClr val="accent1"/>
                </a:solidFill>
              </a:rPr>
              <a:t>CARDIOVASCULAR DISEASE </a:t>
            </a:r>
          </a:p>
        </p:txBody>
      </p:sp>
      <p:sp>
        <p:nvSpPr>
          <p:cNvPr id="3" name="Title 1">
            <a:extLst>
              <a:ext uri="{FF2B5EF4-FFF2-40B4-BE49-F238E27FC236}">
                <a16:creationId xmlns:a16="http://schemas.microsoft.com/office/drawing/2014/main" id="{C5FA97CC-8998-9CE8-6747-5487BCDB1D3E}"/>
              </a:ext>
            </a:extLst>
          </p:cNvPr>
          <p:cNvSpPr txBox="1">
            <a:spLocks/>
          </p:cNvSpPr>
          <p:nvPr/>
        </p:nvSpPr>
        <p:spPr>
          <a:xfrm>
            <a:off x="8305800" y="1260655"/>
            <a:ext cx="3725862" cy="582613"/>
          </a:xfrm>
          <a:prstGeom prst="rect">
            <a:avLst/>
          </a:prstGeom>
        </p:spPr>
        <p:txBody>
          <a:bodyPr vert="horz" lIns="91440" tIns="45720" rIns="91440" bIns="45720" rtlCol="0" anchor="b">
            <a:normAutofit fontScale="90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CA" dirty="0"/>
              <a:t> </a:t>
            </a:r>
            <a:r>
              <a:rPr lang="en-CA" sz="3100" b="1" u="sng" dirty="0">
                <a:solidFill>
                  <a:srgbClr val="0070C0"/>
                </a:solidFill>
              </a:rPr>
              <a:t>Stable Patients </a:t>
            </a:r>
          </a:p>
        </p:txBody>
      </p:sp>
      <p:sp>
        <p:nvSpPr>
          <p:cNvPr id="5" name="Subtitle 4">
            <a:extLst>
              <a:ext uri="{FF2B5EF4-FFF2-40B4-BE49-F238E27FC236}">
                <a16:creationId xmlns:a16="http://schemas.microsoft.com/office/drawing/2014/main" id="{2A30CE81-E569-1791-520F-BFFD511D2900}"/>
              </a:ext>
            </a:extLst>
          </p:cNvPr>
          <p:cNvSpPr txBox="1">
            <a:spLocks/>
          </p:cNvSpPr>
          <p:nvPr/>
        </p:nvSpPr>
        <p:spPr>
          <a:xfrm>
            <a:off x="381000" y="1843268"/>
            <a:ext cx="11571451" cy="4328931"/>
          </a:xfrm>
          <a:prstGeom prst="rect">
            <a:avLst/>
          </a:prstGeom>
          <a:ln w="19050">
            <a:solidFill>
              <a:schemeClr val="accent1"/>
            </a:solidFill>
          </a:ln>
        </p:spPr>
        <p:txBody>
          <a:bodyPr vert="horz" lIns="68580" tIns="34290" rIns="68580" bIns="3429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lnSpc>
                <a:spcPct val="170000"/>
              </a:lnSpc>
              <a:buNone/>
            </a:pPr>
            <a:r>
              <a:rPr lang="en-US" b="1" u="sng" dirty="0">
                <a:solidFill>
                  <a:schemeClr val="tx1"/>
                </a:solidFill>
                <a:latin typeface="+mj-lt"/>
              </a:rPr>
              <a:t>Consider these treatment modifications</a:t>
            </a:r>
          </a:p>
          <a:p>
            <a:pPr>
              <a:lnSpc>
                <a:spcPct val="170000"/>
              </a:lnSpc>
              <a:buFont typeface="+mj-lt"/>
              <a:buAutoNum type="arabicPeriod"/>
            </a:pPr>
            <a:r>
              <a:rPr lang="en-US" b="1" dirty="0">
                <a:solidFill>
                  <a:schemeClr val="tx1"/>
                </a:solidFill>
                <a:latin typeface="+mj-lt"/>
              </a:rPr>
              <a:t>Stress Reduction</a:t>
            </a:r>
            <a:r>
              <a:rPr lang="en-US" dirty="0">
                <a:solidFill>
                  <a:schemeClr val="tx1"/>
                </a:solidFill>
                <a:latin typeface="+mj-lt"/>
              </a:rPr>
              <a:t>: Short, morning appointment (calm environment/ preoperative anxiolytics)</a:t>
            </a:r>
          </a:p>
          <a:p>
            <a:pPr>
              <a:lnSpc>
                <a:spcPct val="170000"/>
              </a:lnSpc>
              <a:buFont typeface="+mj-lt"/>
              <a:buAutoNum type="arabicPeriod"/>
            </a:pPr>
            <a:r>
              <a:rPr lang="en-US" b="1" dirty="0">
                <a:solidFill>
                  <a:schemeClr val="tx1"/>
                </a:solidFill>
                <a:latin typeface="+mj-lt"/>
              </a:rPr>
              <a:t>Medication Management</a:t>
            </a:r>
            <a:r>
              <a:rPr lang="en-US" dirty="0">
                <a:solidFill>
                  <a:schemeClr val="tx1"/>
                </a:solidFill>
                <a:latin typeface="+mj-lt"/>
              </a:rPr>
              <a:t>: Ensure the patient takes their medications as prescribed.  </a:t>
            </a:r>
          </a:p>
          <a:p>
            <a:pPr>
              <a:lnSpc>
                <a:spcPct val="170000"/>
              </a:lnSpc>
              <a:buFont typeface="+mj-lt"/>
              <a:buAutoNum type="arabicPeriod"/>
            </a:pPr>
            <a:r>
              <a:rPr lang="en-US" b="1" dirty="0">
                <a:solidFill>
                  <a:schemeClr val="tx1"/>
                </a:solidFill>
                <a:latin typeface="+mj-lt"/>
              </a:rPr>
              <a:t>Monitoring</a:t>
            </a:r>
            <a:r>
              <a:rPr lang="en-US" dirty="0">
                <a:solidFill>
                  <a:schemeClr val="tx1"/>
                </a:solidFill>
                <a:latin typeface="+mj-lt"/>
              </a:rPr>
              <a:t>: Continuously monitor vital signs</a:t>
            </a:r>
          </a:p>
          <a:p>
            <a:pPr>
              <a:lnSpc>
                <a:spcPct val="170000"/>
              </a:lnSpc>
              <a:buFont typeface="+mj-lt"/>
              <a:buAutoNum type="arabicPeriod"/>
            </a:pPr>
            <a:r>
              <a:rPr lang="en-US" b="1" dirty="0">
                <a:solidFill>
                  <a:schemeClr val="tx1"/>
                </a:solidFill>
                <a:latin typeface="+mj-lt"/>
              </a:rPr>
              <a:t>Local Anesthesia </a:t>
            </a:r>
            <a:r>
              <a:rPr lang="en-US" dirty="0">
                <a:solidFill>
                  <a:schemeClr val="tx1"/>
                </a:solidFill>
                <a:latin typeface="+mj-lt"/>
              </a:rPr>
              <a:t>with minimal vasoconstrictors (e.g., epinephrine). </a:t>
            </a:r>
            <a:r>
              <a:rPr lang="en-CA" dirty="0"/>
              <a:t>Avoid epinephrine-impregnated retraction cord</a:t>
            </a:r>
            <a:endParaRPr lang="en-US" dirty="0">
              <a:solidFill>
                <a:schemeClr val="tx1"/>
              </a:solidFill>
              <a:latin typeface="+mj-lt"/>
            </a:endParaRPr>
          </a:p>
          <a:p>
            <a:pPr>
              <a:lnSpc>
                <a:spcPct val="170000"/>
              </a:lnSpc>
              <a:buFont typeface="+mj-lt"/>
              <a:buAutoNum type="arabicPeriod"/>
            </a:pPr>
            <a:r>
              <a:rPr lang="en-US" b="1" dirty="0">
                <a:solidFill>
                  <a:schemeClr val="tx1"/>
                </a:solidFill>
                <a:latin typeface="+mj-lt"/>
              </a:rPr>
              <a:t>Pain Control</a:t>
            </a:r>
            <a:r>
              <a:rPr lang="en-US" dirty="0">
                <a:solidFill>
                  <a:schemeClr val="tx1"/>
                </a:solidFill>
                <a:latin typeface="+mj-lt"/>
              </a:rPr>
              <a:t>: Use effective pain management to prevent postoperative pain, which can induce stress and angina.</a:t>
            </a:r>
          </a:p>
          <a:p>
            <a:pPr>
              <a:lnSpc>
                <a:spcPct val="170000"/>
              </a:lnSpc>
              <a:buFont typeface="+mj-lt"/>
              <a:buAutoNum type="arabicPeriod"/>
            </a:pPr>
            <a:r>
              <a:rPr lang="en-US" b="1" dirty="0">
                <a:solidFill>
                  <a:schemeClr val="tx1"/>
                </a:solidFill>
                <a:latin typeface="+mj-lt"/>
              </a:rPr>
              <a:t>Emergency Preparedness</a:t>
            </a:r>
            <a:r>
              <a:rPr lang="en-US" dirty="0">
                <a:solidFill>
                  <a:schemeClr val="tx1"/>
                </a:solidFill>
                <a:latin typeface="+mj-lt"/>
              </a:rPr>
              <a:t>: Drugs and have emergency protocols in place.</a:t>
            </a:r>
          </a:p>
        </p:txBody>
      </p:sp>
    </p:spTree>
    <p:extLst>
      <p:ext uri="{BB962C8B-B14F-4D97-AF65-F5344CB8AC3E}">
        <p14:creationId xmlns:p14="http://schemas.microsoft.com/office/powerpoint/2010/main" val="21700913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28B91-6672-E3A7-31F1-223E4F2D1024}"/>
              </a:ext>
            </a:extLst>
          </p:cNvPr>
          <p:cNvSpPr>
            <a:spLocks noGrp="1"/>
          </p:cNvSpPr>
          <p:nvPr>
            <p:ph type="title"/>
          </p:nvPr>
        </p:nvSpPr>
        <p:spPr/>
        <p:txBody>
          <a:bodyPr>
            <a:normAutofit/>
          </a:bodyPr>
          <a:lstStyle/>
          <a:p>
            <a:r>
              <a:rPr lang="en-CA" dirty="0"/>
              <a:t>Hypertension</a:t>
            </a:r>
          </a:p>
        </p:txBody>
      </p:sp>
      <p:pic>
        <p:nvPicPr>
          <p:cNvPr id="4" name="Content Placeholder 3">
            <a:extLst>
              <a:ext uri="{FF2B5EF4-FFF2-40B4-BE49-F238E27FC236}">
                <a16:creationId xmlns:a16="http://schemas.microsoft.com/office/drawing/2014/main" id="{B6340DED-E120-828B-469E-27ED9685215F}"/>
              </a:ext>
            </a:extLst>
          </p:cNvPr>
          <p:cNvPicPr>
            <a:picLocks noChangeAspect="1"/>
          </p:cNvPicPr>
          <p:nvPr/>
        </p:nvPicPr>
        <p:blipFill>
          <a:blip r:embed="rId2"/>
          <a:stretch>
            <a:fillRect/>
          </a:stretch>
        </p:blipFill>
        <p:spPr>
          <a:xfrm>
            <a:off x="5338845" y="287568"/>
            <a:ext cx="6847368" cy="6240918"/>
          </a:xfrm>
          <a:prstGeom prst="rect">
            <a:avLst/>
          </a:prstGeom>
        </p:spPr>
      </p:pic>
    </p:spTree>
    <p:extLst>
      <p:ext uri="{BB962C8B-B14F-4D97-AF65-F5344CB8AC3E}">
        <p14:creationId xmlns:p14="http://schemas.microsoft.com/office/powerpoint/2010/main" val="3733429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8C07AC-FB23-AAB5-FED6-B50B205EF6EF}"/>
              </a:ext>
            </a:extLst>
          </p:cNvPr>
          <p:cNvSpPr>
            <a:spLocks noGrp="1"/>
          </p:cNvSpPr>
          <p:nvPr>
            <p:ph type="dt" sz="half" idx="10"/>
          </p:nvPr>
        </p:nvSpPr>
        <p:spPr/>
        <p:txBody>
          <a:bodyPr/>
          <a:lstStyle/>
          <a:p>
            <a:fld id="{C52122E8-36DE-4DBF-8FE7-33C2ADA3C0DC}" type="datetime1">
              <a:rPr lang="en-US" smtClean="0"/>
              <a:t>7/18/2025</a:t>
            </a:fld>
            <a:endParaRPr lang="en-US"/>
          </a:p>
        </p:txBody>
      </p:sp>
      <p:sp>
        <p:nvSpPr>
          <p:cNvPr id="3" name="Footer Placeholder 2">
            <a:extLst>
              <a:ext uri="{FF2B5EF4-FFF2-40B4-BE49-F238E27FC236}">
                <a16:creationId xmlns:a16="http://schemas.microsoft.com/office/drawing/2014/main" id="{C9E6ED59-631F-8AD3-9EA3-0068C662A3A6}"/>
              </a:ext>
            </a:extLst>
          </p:cNvPr>
          <p:cNvSpPr>
            <a:spLocks noGrp="1"/>
          </p:cNvSpPr>
          <p:nvPr>
            <p:ph type="ftr" sz="quarter" idx="11"/>
          </p:nvPr>
        </p:nvSpPr>
        <p:spPr/>
        <p:txBody>
          <a:bodyPr/>
          <a:lstStyle/>
          <a:p>
            <a:r>
              <a:rPr lang="en-CA"/>
              <a:t>ACE ACADEMY- BY Dr. Preety Tuli</a:t>
            </a:r>
            <a:endParaRPr lang="en-CA" dirty="0"/>
          </a:p>
        </p:txBody>
      </p:sp>
      <p:sp>
        <p:nvSpPr>
          <p:cNvPr id="7" name="Slide Number Placeholder 6">
            <a:extLst>
              <a:ext uri="{FF2B5EF4-FFF2-40B4-BE49-F238E27FC236}">
                <a16:creationId xmlns:a16="http://schemas.microsoft.com/office/drawing/2014/main" id="{7D5944C8-5D2D-B0B7-098A-4BA10FC8AD9D}"/>
              </a:ext>
            </a:extLst>
          </p:cNvPr>
          <p:cNvSpPr>
            <a:spLocks noGrp="1"/>
          </p:cNvSpPr>
          <p:nvPr>
            <p:ph type="sldNum" sz="quarter" idx="12"/>
          </p:nvPr>
        </p:nvSpPr>
        <p:spPr/>
        <p:txBody>
          <a:bodyPr/>
          <a:lstStyle/>
          <a:p>
            <a:fld id="{B6F15528-21DE-4FAA-801E-634DDDAF4B2B}" type="slidenum">
              <a:rPr lang="en-US" smtClean="0"/>
              <a:pPr/>
              <a:t>2</a:t>
            </a:fld>
            <a:endParaRPr lang="en-US"/>
          </a:p>
        </p:txBody>
      </p:sp>
      <p:sp>
        <p:nvSpPr>
          <p:cNvPr id="5" name="Subtitle 4">
            <a:extLst>
              <a:ext uri="{FF2B5EF4-FFF2-40B4-BE49-F238E27FC236}">
                <a16:creationId xmlns:a16="http://schemas.microsoft.com/office/drawing/2014/main" id="{17427B79-64B3-660B-3375-E89A4E44AB0C}"/>
              </a:ext>
            </a:extLst>
          </p:cNvPr>
          <p:cNvSpPr>
            <a:spLocks noGrp="1"/>
          </p:cNvSpPr>
          <p:nvPr>
            <p:ph idx="4294967295"/>
          </p:nvPr>
        </p:nvSpPr>
        <p:spPr>
          <a:xfrm>
            <a:off x="1124288" y="1125496"/>
            <a:ext cx="7926388" cy="685800"/>
          </a:xfrm>
        </p:spPr>
        <p:txBody>
          <a:bodyPr>
            <a:normAutofit/>
          </a:bodyPr>
          <a:lstStyle/>
          <a:p>
            <a:r>
              <a:rPr lang="en-US" sz="3733" b="1" i="1" dirty="0">
                <a:solidFill>
                  <a:schemeClr val="accent2"/>
                </a:solidFill>
                <a:latin typeface="AngsanaUPC" panose="02020603050405020304" pitchFamily="18" charset="-34"/>
                <a:cs typeface="AngsanaUPC" panose="02020603050405020304" pitchFamily="18" charset="-34"/>
              </a:rPr>
              <a:t>What we will learn in Patient centered care !</a:t>
            </a:r>
          </a:p>
        </p:txBody>
      </p:sp>
      <p:sp>
        <p:nvSpPr>
          <p:cNvPr id="8" name="Rectangle 7">
            <a:extLst>
              <a:ext uri="{FF2B5EF4-FFF2-40B4-BE49-F238E27FC236}">
                <a16:creationId xmlns:a16="http://schemas.microsoft.com/office/drawing/2014/main" id="{34029F6E-0A33-C0B1-1A4A-88044E0CD642}"/>
              </a:ext>
            </a:extLst>
          </p:cNvPr>
          <p:cNvSpPr/>
          <p:nvPr/>
        </p:nvSpPr>
        <p:spPr>
          <a:xfrm>
            <a:off x="1905000" y="1960922"/>
            <a:ext cx="9448800" cy="4199611"/>
          </a:xfrm>
          <a:prstGeom prst="rect">
            <a:avLst/>
          </a:prstGeom>
          <a:ln>
            <a:solidFill>
              <a:schemeClr val="accent1"/>
            </a:solidFill>
          </a:ln>
        </p:spPr>
        <p:txBody>
          <a:bodyPr wrap="square">
            <a:spAutoFit/>
          </a:bodyPr>
          <a:lstStyle/>
          <a:p>
            <a:pPr marL="457189" indent="-457189">
              <a:lnSpc>
                <a:spcPct val="150000"/>
              </a:lnSpc>
              <a:buFont typeface="+mj-lt"/>
              <a:buAutoNum type="arabicPeriod"/>
            </a:pPr>
            <a:r>
              <a:rPr lang="en-US" sz="2000" dirty="0">
                <a:solidFill>
                  <a:srgbClr val="FF0000"/>
                </a:solidFill>
                <a:effectLst>
                  <a:outerShdw blurRad="38100" dist="38100" dir="2700000" algn="tl">
                    <a:srgbClr val="000000">
                      <a:alpha val="43137"/>
                    </a:srgbClr>
                  </a:outerShdw>
                </a:effectLst>
                <a:latin typeface="Cabin Condensed" charset="0"/>
              </a:rPr>
              <a:t>Gather information from patient</a:t>
            </a:r>
          </a:p>
          <a:p>
            <a:pPr marL="457189" indent="-457189">
              <a:lnSpc>
                <a:spcPct val="150000"/>
              </a:lnSpc>
              <a:buFont typeface="+mj-lt"/>
              <a:buAutoNum type="arabicPeriod"/>
            </a:pPr>
            <a:r>
              <a:rPr lang="en-US" sz="2000" dirty="0">
                <a:solidFill>
                  <a:srgbClr val="FF0000"/>
                </a:solidFill>
                <a:effectLst>
                  <a:outerShdw blurRad="38100" dist="38100" dir="2700000" algn="tl">
                    <a:srgbClr val="000000">
                      <a:alpha val="43137"/>
                    </a:srgbClr>
                  </a:outerShdw>
                </a:effectLst>
                <a:latin typeface="Cabin Condensed" charset="0"/>
              </a:rPr>
              <a:t>Problem list</a:t>
            </a:r>
          </a:p>
          <a:p>
            <a:pPr marL="457189" indent="-457189">
              <a:lnSpc>
                <a:spcPct val="150000"/>
              </a:lnSpc>
              <a:buFont typeface="+mj-lt"/>
              <a:buAutoNum type="arabicPeriod"/>
            </a:pPr>
            <a:r>
              <a:rPr lang="en-US" sz="2000" dirty="0">
                <a:solidFill>
                  <a:srgbClr val="FF0000"/>
                </a:solidFill>
                <a:effectLst>
                  <a:outerShdw blurRad="38100" dist="38100" dir="2700000" algn="tl">
                    <a:srgbClr val="000000">
                      <a:alpha val="43137"/>
                    </a:srgbClr>
                  </a:outerShdw>
                </a:effectLst>
                <a:latin typeface="Cabin Condensed" charset="0"/>
              </a:rPr>
              <a:t>Explain required investigations/ findings/diagnosis</a:t>
            </a:r>
          </a:p>
          <a:p>
            <a:pPr marL="457189" indent="-457189">
              <a:lnSpc>
                <a:spcPct val="150000"/>
              </a:lnSpc>
              <a:buFont typeface="+mj-lt"/>
              <a:buAutoNum type="arabicPeriod"/>
            </a:pPr>
            <a:r>
              <a:rPr lang="en-US" sz="2000" dirty="0">
                <a:solidFill>
                  <a:srgbClr val="FF0000"/>
                </a:solidFill>
                <a:effectLst>
                  <a:outerShdw blurRad="38100" dist="38100" dir="2700000" algn="tl">
                    <a:srgbClr val="000000">
                      <a:alpha val="43137"/>
                    </a:srgbClr>
                  </a:outerShdw>
                </a:effectLst>
                <a:latin typeface="Cabin Condensed" charset="0"/>
              </a:rPr>
              <a:t>Discuss medical questionnaire/perform review of system, precautions considered while planning extraction.</a:t>
            </a:r>
          </a:p>
          <a:p>
            <a:pPr marL="457189" indent="-457189">
              <a:lnSpc>
                <a:spcPct val="150000"/>
              </a:lnSpc>
              <a:buFont typeface="+mj-lt"/>
              <a:buAutoNum type="arabicPeriod"/>
            </a:pPr>
            <a:r>
              <a:rPr lang="en-US" sz="2000" dirty="0">
                <a:solidFill>
                  <a:srgbClr val="00B050"/>
                </a:solidFill>
                <a:effectLst>
                  <a:outerShdw blurRad="38100" dist="38100" dir="2700000" algn="tl">
                    <a:srgbClr val="000000">
                      <a:alpha val="43137"/>
                    </a:srgbClr>
                  </a:outerShdw>
                </a:effectLst>
                <a:latin typeface="Cabin Condensed" charset="0"/>
              </a:rPr>
              <a:t>Explain treatment plan (PHASES)</a:t>
            </a:r>
          </a:p>
          <a:p>
            <a:pPr marL="457189" indent="-457189">
              <a:lnSpc>
                <a:spcPct val="150000"/>
              </a:lnSpc>
              <a:buFont typeface="+mj-lt"/>
              <a:buAutoNum type="arabicPeriod"/>
            </a:pPr>
            <a:r>
              <a:rPr lang="en-US" sz="2000" dirty="0">
                <a:solidFill>
                  <a:srgbClr val="00B050"/>
                </a:solidFill>
                <a:effectLst>
                  <a:outerShdw blurRad="38100" dist="38100" dir="2700000" algn="tl">
                    <a:srgbClr val="000000">
                      <a:alpha val="43137"/>
                    </a:srgbClr>
                  </a:outerShdw>
                </a:effectLst>
                <a:latin typeface="Cabin Condensed" charset="0"/>
              </a:rPr>
              <a:t>Managing acute problems (Acute Phase)</a:t>
            </a:r>
          </a:p>
          <a:p>
            <a:pPr marL="457189" indent="-457189">
              <a:lnSpc>
                <a:spcPct val="150000"/>
              </a:lnSpc>
              <a:buFont typeface="+mj-lt"/>
              <a:buAutoNum type="arabicPeriod"/>
            </a:pPr>
            <a:r>
              <a:rPr lang="en-US" sz="2000" dirty="0">
                <a:solidFill>
                  <a:srgbClr val="CC3399"/>
                </a:solidFill>
                <a:effectLst>
                  <a:outerShdw blurRad="38100" dist="38100" dir="2700000" algn="tl">
                    <a:srgbClr val="000000">
                      <a:alpha val="43137"/>
                    </a:srgbClr>
                  </a:outerShdw>
                </a:effectLst>
                <a:latin typeface="Cabin Condensed" charset="0"/>
              </a:rPr>
              <a:t>Disease control phase-</a:t>
            </a:r>
            <a:r>
              <a:rPr lang="en-CA" sz="2000" dirty="0">
                <a:solidFill>
                  <a:srgbClr val="CC3399"/>
                </a:solidFill>
                <a:effectLst>
                  <a:outerShdw blurRad="38100" dist="38100" dir="2700000" algn="tl">
                    <a:srgbClr val="000000">
                      <a:alpha val="43137"/>
                    </a:srgbClr>
                  </a:outerShdw>
                </a:effectLst>
              </a:rPr>
              <a:t>Common Conditions &amp; Their Management</a:t>
            </a:r>
            <a:endParaRPr lang="en-US" sz="2000" dirty="0">
              <a:solidFill>
                <a:srgbClr val="CC3399"/>
              </a:solidFill>
              <a:effectLst>
                <a:outerShdw blurRad="38100" dist="38100" dir="2700000" algn="tl">
                  <a:srgbClr val="000000">
                    <a:alpha val="43137"/>
                  </a:srgbClr>
                </a:outerShdw>
              </a:effectLst>
              <a:latin typeface="Cabin Condensed" charset="0"/>
            </a:endParaRPr>
          </a:p>
          <a:p>
            <a:pPr marL="457189" indent="-457189">
              <a:lnSpc>
                <a:spcPct val="150000"/>
              </a:lnSpc>
              <a:buFont typeface="+mj-lt"/>
              <a:buAutoNum type="arabicPeriod"/>
            </a:pPr>
            <a:r>
              <a:rPr lang="en-CA" sz="2000" dirty="0">
                <a:solidFill>
                  <a:srgbClr val="CC3399"/>
                </a:solidFill>
                <a:effectLst>
                  <a:outerShdw blurRad="38100" dist="38100" dir="2700000" algn="tl">
                    <a:srgbClr val="000000">
                      <a:alpha val="43137"/>
                    </a:srgbClr>
                  </a:outerShdw>
                </a:effectLst>
              </a:rPr>
              <a:t>Definitive Phase – Active Clinical Management; Replacement &amp; Maintenance</a:t>
            </a:r>
            <a:endParaRPr lang="en-US" sz="2000" dirty="0">
              <a:solidFill>
                <a:srgbClr val="CC3399"/>
              </a:solidFill>
              <a:effectLst>
                <a:outerShdw blurRad="38100" dist="38100" dir="2700000" algn="tl">
                  <a:srgbClr val="000000">
                    <a:alpha val="43137"/>
                  </a:srgbClr>
                </a:outerShdw>
              </a:effectLst>
              <a:latin typeface="Cabin Condensed" charset="0"/>
            </a:endParaRPr>
          </a:p>
        </p:txBody>
      </p:sp>
    </p:spTree>
    <p:extLst>
      <p:ext uri="{BB962C8B-B14F-4D97-AF65-F5344CB8AC3E}">
        <p14:creationId xmlns:p14="http://schemas.microsoft.com/office/powerpoint/2010/main" val="72880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anim calcmode="lin" valueType="num">
                                      <p:cBhvr additive="base">
                                        <p:cTn id="13" dur="500" fill="hold"/>
                                        <p:tgtEl>
                                          <p:spTgt spid="8">
                                            <p:txEl>
                                              <p:pRg st="3" end="3"/>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8">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anim calcmode="lin" valueType="num">
                                      <p:cBhvr additive="base">
                                        <p:cTn id="19" dur="500" fill="hold"/>
                                        <p:tgtEl>
                                          <p:spTgt spid="8">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8">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8">
                                            <p:txEl>
                                              <p:pRg st="1" end="1"/>
                                            </p:txEl>
                                          </p:spTgt>
                                        </p:tgtEl>
                                        <p:attrNameLst>
                                          <p:attrName>style.visibility</p:attrName>
                                        </p:attrNameLst>
                                      </p:cBhvr>
                                      <p:to>
                                        <p:strVal val="visible"/>
                                      </p:to>
                                    </p:set>
                                    <p:anim calcmode="lin" valueType="num">
                                      <p:cBhvr additive="base">
                                        <p:cTn id="25" dur="500" fill="hold"/>
                                        <p:tgtEl>
                                          <p:spTgt spid="8">
                                            <p:txEl>
                                              <p:pRg st="1" end="1"/>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8">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8">
                                            <p:txEl>
                                              <p:pRg st="4" end="4"/>
                                            </p:txEl>
                                          </p:spTgt>
                                        </p:tgtEl>
                                        <p:attrNameLst>
                                          <p:attrName>style.visibility</p:attrName>
                                        </p:attrNameLst>
                                      </p:cBhvr>
                                      <p:to>
                                        <p:strVal val="visible"/>
                                      </p:to>
                                    </p:set>
                                    <p:anim calcmode="lin" valueType="num">
                                      <p:cBhvr additive="base">
                                        <p:cTn id="31" dur="500" fill="hold"/>
                                        <p:tgtEl>
                                          <p:spTgt spid="8">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8">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8">
                                            <p:txEl>
                                              <p:pRg st="5" end="5"/>
                                            </p:txEl>
                                          </p:spTgt>
                                        </p:tgtEl>
                                        <p:attrNameLst>
                                          <p:attrName>style.visibility</p:attrName>
                                        </p:attrNameLst>
                                      </p:cBhvr>
                                      <p:to>
                                        <p:strVal val="visible"/>
                                      </p:to>
                                    </p:set>
                                    <p:anim calcmode="lin" valueType="num">
                                      <p:cBhvr additive="base">
                                        <p:cTn id="37" dur="500" fill="hold"/>
                                        <p:tgtEl>
                                          <p:spTgt spid="8">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8">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stCondLst>
                                    <p:cond delay="0"/>
                                  </p:stCondLst>
                                  <p:childTnLst>
                                    <p:set>
                                      <p:cBhvr>
                                        <p:cTn id="42" dur="1" fill="hold">
                                          <p:stCondLst>
                                            <p:cond delay="0"/>
                                          </p:stCondLst>
                                        </p:cTn>
                                        <p:tgtEl>
                                          <p:spTgt spid="8">
                                            <p:txEl>
                                              <p:pRg st="6" end="6"/>
                                            </p:txEl>
                                          </p:spTgt>
                                        </p:tgtEl>
                                        <p:attrNameLst>
                                          <p:attrName>style.visibility</p:attrName>
                                        </p:attrNameLst>
                                      </p:cBhvr>
                                      <p:to>
                                        <p:strVal val="visible"/>
                                      </p:to>
                                    </p:set>
                                    <p:anim calcmode="lin" valueType="num">
                                      <p:cBhvr additive="base">
                                        <p:cTn id="43" dur="500" fill="hold"/>
                                        <p:tgtEl>
                                          <p:spTgt spid="8">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8">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8">
                                            <p:txEl>
                                              <p:pRg st="7" end="7"/>
                                            </p:txEl>
                                          </p:spTgt>
                                        </p:tgtEl>
                                        <p:attrNameLst>
                                          <p:attrName>style.visibility</p:attrName>
                                        </p:attrNameLst>
                                      </p:cBhvr>
                                      <p:to>
                                        <p:strVal val="visible"/>
                                      </p:to>
                                    </p:set>
                                    <p:anim calcmode="lin" valueType="num">
                                      <p:cBhvr additive="base">
                                        <p:cTn id="49" dur="500" fill="hold"/>
                                        <p:tgtEl>
                                          <p:spTgt spid="8">
                                            <p:txEl>
                                              <p:pRg st="7" end="7"/>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8">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22B8E82-E176-9A60-0E79-8CECE7633065}"/>
              </a:ext>
            </a:extLst>
          </p:cNvPr>
          <p:cNvSpPr txBox="1"/>
          <p:nvPr/>
        </p:nvSpPr>
        <p:spPr>
          <a:xfrm>
            <a:off x="533400" y="2636219"/>
            <a:ext cx="4127224" cy="1531445"/>
          </a:xfrm>
          <a:prstGeom prst="rect">
            <a:avLst/>
          </a:prstGeom>
          <a:noFill/>
          <a:ln>
            <a:solidFill>
              <a:schemeClr val="accent1"/>
            </a:solidFill>
          </a:ln>
        </p:spPr>
        <p:txBody>
          <a:bodyPr wrap="square">
            <a:spAutoFit/>
          </a:bodyPr>
          <a:lstStyle/>
          <a:p>
            <a:pPr marL="285750" indent="-285750">
              <a:lnSpc>
                <a:spcPct val="150000"/>
              </a:lnSpc>
              <a:buFont typeface="Wingdings" panose="05000000000000000000" pitchFamily="2" charset="2"/>
              <a:buChar char="ü"/>
            </a:pPr>
            <a:r>
              <a:rPr lang="en-US" sz="1600" dirty="0">
                <a:latin typeface="+mj-lt"/>
                <a:cs typeface="Arial" panose="020B0604020202020204" pitchFamily="34" charset="0"/>
              </a:rPr>
              <a:t> Current neurological status (speech, swallowing, motor function).</a:t>
            </a:r>
          </a:p>
          <a:p>
            <a:pPr marL="285750" indent="-285750">
              <a:lnSpc>
                <a:spcPct val="150000"/>
              </a:lnSpc>
              <a:buFont typeface="Wingdings" panose="05000000000000000000" pitchFamily="2" charset="2"/>
              <a:buChar char="ü"/>
            </a:pPr>
            <a:r>
              <a:rPr lang="en-US" sz="1600" dirty="0"/>
              <a:t>Defer elective dental treatment for at least 1 month following a stroke. </a:t>
            </a:r>
          </a:p>
        </p:txBody>
      </p:sp>
      <p:sp>
        <p:nvSpPr>
          <p:cNvPr id="2" name="Title 1">
            <a:extLst>
              <a:ext uri="{FF2B5EF4-FFF2-40B4-BE49-F238E27FC236}">
                <a16:creationId xmlns:a16="http://schemas.microsoft.com/office/drawing/2014/main" id="{4FA989CB-1839-4934-F943-319AB25EF74A}"/>
              </a:ext>
            </a:extLst>
          </p:cNvPr>
          <p:cNvSpPr>
            <a:spLocks noGrp="1"/>
          </p:cNvSpPr>
          <p:nvPr>
            <p:ph type="title"/>
          </p:nvPr>
        </p:nvSpPr>
        <p:spPr>
          <a:noFill/>
        </p:spPr>
        <p:txBody>
          <a:bodyPr/>
          <a:lstStyle/>
          <a:p>
            <a:r>
              <a:rPr lang="en-CA" dirty="0"/>
              <a:t>Stroke</a:t>
            </a:r>
          </a:p>
        </p:txBody>
      </p:sp>
    </p:spTree>
    <p:extLst>
      <p:ext uri="{BB962C8B-B14F-4D97-AF65-F5344CB8AC3E}">
        <p14:creationId xmlns:p14="http://schemas.microsoft.com/office/powerpoint/2010/main" val="8190437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145F350D-A543-5D64-7DCB-2DE680C4F292}"/>
              </a:ext>
            </a:extLst>
          </p:cNvPr>
          <p:cNvGraphicFramePr>
            <a:graphicFrameLocks noGrp="1"/>
          </p:cNvGraphicFramePr>
          <p:nvPr>
            <p:extLst>
              <p:ext uri="{D42A27DB-BD31-4B8C-83A1-F6EECF244321}">
                <p14:modId xmlns:p14="http://schemas.microsoft.com/office/powerpoint/2010/main" val="3049942939"/>
              </p:ext>
            </p:extLst>
          </p:nvPr>
        </p:nvGraphicFramePr>
        <p:xfrm>
          <a:off x="838200" y="767766"/>
          <a:ext cx="10644808" cy="5508814"/>
        </p:xfrm>
        <a:graphic>
          <a:graphicData uri="http://schemas.openxmlformats.org/drawingml/2006/table">
            <a:tbl>
              <a:tblPr>
                <a:tableStyleId>{5940675A-B579-460E-94D1-54222C63F5DA}</a:tableStyleId>
              </a:tblPr>
              <a:tblGrid>
                <a:gridCol w="1828800">
                  <a:extLst>
                    <a:ext uri="{9D8B030D-6E8A-4147-A177-3AD203B41FA5}">
                      <a16:colId xmlns:a16="http://schemas.microsoft.com/office/drawing/2014/main" val="818592480"/>
                    </a:ext>
                  </a:extLst>
                </a:gridCol>
                <a:gridCol w="3886200">
                  <a:extLst>
                    <a:ext uri="{9D8B030D-6E8A-4147-A177-3AD203B41FA5}">
                      <a16:colId xmlns:a16="http://schemas.microsoft.com/office/drawing/2014/main" val="3546704273"/>
                    </a:ext>
                  </a:extLst>
                </a:gridCol>
                <a:gridCol w="4929808">
                  <a:extLst>
                    <a:ext uri="{9D8B030D-6E8A-4147-A177-3AD203B41FA5}">
                      <a16:colId xmlns:a16="http://schemas.microsoft.com/office/drawing/2014/main" val="3750693650"/>
                    </a:ext>
                  </a:extLst>
                </a:gridCol>
              </a:tblGrid>
              <a:tr h="367637">
                <a:tc>
                  <a:txBody>
                    <a:bodyPr/>
                    <a:lstStyle/>
                    <a:p>
                      <a:pPr algn="ctr">
                        <a:lnSpc>
                          <a:spcPct val="150000"/>
                        </a:lnSpc>
                        <a:buNone/>
                      </a:pPr>
                      <a:r>
                        <a:rPr lang="en-CA" sz="1800" b="1">
                          <a:latin typeface="+mj-lt"/>
                        </a:rPr>
                        <a:t>Aspect</a:t>
                      </a:r>
                      <a:endParaRPr lang="en-CA" sz="1800">
                        <a:latin typeface="+mj-lt"/>
                      </a:endParaRPr>
                    </a:p>
                  </a:txBody>
                  <a:tcPr marL="35852" marR="35852" marT="17926" marB="17926" anchor="ctr">
                    <a:solidFill>
                      <a:schemeClr val="bg2"/>
                    </a:solidFill>
                  </a:tcPr>
                </a:tc>
                <a:tc>
                  <a:txBody>
                    <a:bodyPr/>
                    <a:lstStyle/>
                    <a:p>
                      <a:pPr algn="ctr">
                        <a:lnSpc>
                          <a:spcPct val="150000"/>
                        </a:lnSpc>
                        <a:buNone/>
                      </a:pPr>
                      <a:r>
                        <a:rPr lang="en-CA" sz="1800" b="1">
                          <a:latin typeface="+mj-lt"/>
                        </a:rPr>
                        <a:t>Pacemaker Surgery</a:t>
                      </a:r>
                      <a:endParaRPr lang="en-CA" sz="1800">
                        <a:latin typeface="+mj-lt"/>
                      </a:endParaRPr>
                    </a:p>
                  </a:txBody>
                  <a:tcPr marL="35852" marR="35852" marT="17926" marB="17926" anchor="ctr">
                    <a:solidFill>
                      <a:schemeClr val="bg2"/>
                    </a:solidFill>
                  </a:tcPr>
                </a:tc>
                <a:tc>
                  <a:txBody>
                    <a:bodyPr/>
                    <a:lstStyle/>
                    <a:p>
                      <a:pPr algn="ctr">
                        <a:lnSpc>
                          <a:spcPct val="150000"/>
                        </a:lnSpc>
                        <a:buNone/>
                      </a:pPr>
                      <a:r>
                        <a:rPr lang="en-CA" sz="1800" b="1" dirty="0">
                          <a:latin typeface="+mj-lt"/>
                        </a:rPr>
                        <a:t>Coronary Stent Placement</a:t>
                      </a:r>
                      <a:endParaRPr lang="en-CA" sz="1800" dirty="0">
                        <a:latin typeface="+mj-lt"/>
                      </a:endParaRPr>
                    </a:p>
                  </a:txBody>
                  <a:tcPr marL="35852" marR="35852" marT="17926" marB="17926" anchor="ctr">
                    <a:solidFill>
                      <a:schemeClr val="bg2"/>
                    </a:solidFill>
                  </a:tcPr>
                </a:tc>
                <a:extLst>
                  <a:ext uri="{0D108BD9-81ED-4DB2-BD59-A6C34878D82A}">
                    <a16:rowId xmlns:a16="http://schemas.microsoft.com/office/drawing/2014/main" val="4160333431"/>
                  </a:ext>
                </a:extLst>
              </a:tr>
              <a:tr h="1096605">
                <a:tc>
                  <a:txBody>
                    <a:bodyPr/>
                    <a:lstStyle/>
                    <a:p>
                      <a:pPr>
                        <a:lnSpc>
                          <a:spcPct val="150000"/>
                        </a:lnSpc>
                        <a:buNone/>
                      </a:pPr>
                      <a:r>
                        <a:rPr lang="en-CA" sz="1800" b="1" dirty="0">
                          <a:latin typeface="+mj-lt"/>
                        </a:rPr>
                        <a:t>Review of system</a:t>
                      </a:r>
                      <a:endParaRPr lang="en-CA" sz="1800" dirty="0">
                        <a:latin typeface="+mj-lt"/>
                      </a:endParaRPr>
                    </a:p>
                  </a:txBody>
                  <a:tcPr marL="35852" marR="35852" marT="17926" marB="17926" anchor="ctr"/>
                </a:tc>
                <a:tc>
                  <a:txBody>
                    <a:bodyPr/>
                    <a:lstStyle/>
                    <a:p>
                      <a:pPr marL="285750" indent="-285750">
                        <a:lnSpc>
                          <a:spcPct val="150000"/>
                        </a:lnSpc>
                        <a:buFontTx/>
                        <a:buChar char="-"/>
                      </a:pPr>
                      <a:r>
                        <a:rPr lang="en-US" sz="1800" dirty="0">
                          <a:latin typeface="+mj-lt"/>
                        </a:rPr>
                        <a:t>Cardiac evaluation</a:t>
                      </a:r>
                    </a:p>
                    <a:p>
                      <a:pPr marL="285750" indent="-285750">
                        <a:lnSpc>
                          <a:spcPct val="150000"/>
                        </a:lnSpc>
                        <a:buFontTx/>
                        <a:buChar char="-"/>
                      </a:pPr>
                      <a:r>
                        <a:rPr lang="en-US" sz="1800" dirty="0">
                          <a:latin typeface="+mj-lt"/>
                        </a:rPr>
                        <a:t>Medication (Beta-blocker, anticoagulants)</a:t>
                      </a:r>
                    </a:p>
                  </a:txBody>
                  <a:tcPr marL="35852" marR="35852" marT="17926" marB="17926" anchor="ctr"/>
                </a:tc>
                <a:tc>
                  <a:txBody>
                    <a:bodyPr/>
                    <a:lstStyle/>
                    <a:p>
                      <a:pPr marL="285750" marR="0" lvl="0" indent="-285750" algn="l" defTabSz="914400" rtl="0" eaLnBrk="1" fontAlgn="auto" latinLnBrk="0" hangingPunct="1">
                        <a:lnSpc>
                          <a:spcPct val="150000"/>
                        </a:lnSpc>
                        <a:spcBef>
                          <a:spcPts val="0"/>
                        </a:spcBef>
                        <a:spcAft>
                          <a:spcPts val="0"/>
                        </a:spcAft>
                        <a:buClrTx/>
                        <a:buSzTx/>
                        <a:buFontTx/>
                        <a:buChar char="-"/>
                        <a:tabLst/>
                        <a:defRPr/>
                      </a:pPr>
                      <a:r>
                        <a:rPr lang="en-US" sz="1800" kern="1200" dirty="0">
                          <a:solidFill>
                            <a:schemeClr val="tx1"/>
                          </a:solidFill>
                          <a:latin typeface="+mn-lt"/>
                          <a:ea typeface="+mn-ea"/>
                          <a:cs typeface="+mn-cs"/>
                        </a:rPr>
                        <a:t>Cardiac evaluation</a:t>
                      </a:r>
                    </a:p>
                    <a:p>
                      <a:pPr marL="285750" marR="0" lvl="0" indent="-285750" algn="l" defTabSz="914400" rtl="0" eaLnBrk="1" fontAlgn="auto" latinLnBrk="0" hangingPunct="1">
                        <a:lnSpc>
                          <a:spcPct val="150000"/>
                        </a:lnSpc>
                        <a:spcBef>
                          <a:spcPts val="0"/>
                        </a:spcBef>
                        <a:spcAft>
                          <a:spcPts val="0"/>
                        </a:spcAft>
                        <a:buClrTx/>
                        <a:buSzTx/>
                        <a:buFontTx/>
                        <a:buChar char="-"/>
                        <a:tabLst/>
                        <a:defRPr/>
                      </a:pPr>
                      <a:r>
                        <a:rPr lang="en-US" sz="1800" kern="1200" dirty="0">
                          <a:solidFill>
                            <a:schemeClr val="tx1"/>
                          </a:solidFill>
                          <a:latin typeface="+mn-lt"/>
                          <a:ea typeface="+mn-ea"/>
                          <a:cs typeface="+mn-cs"/>
                        </a:rPr>
                        <a:t>Medication (</a:t>
                      </a:r>
                      <a:r>
                        <a:rPr lang="en-CA" sz="1800" b="1" dirty="0">
                          <a:latin typeface="+mj-lt"/>
                        </a:rPr>
                        <a:t>Dual Antiplatelet Therapy (DAPT):</a:t>
                      </a:r>
                      <a:r>
                        <a:rPr lang="en-CA" sz="1800" dirty="0">
                          <a:latin typeface="+mj-lt"/>
                        </a:rPr>
                        <a:t>  </a:t>
                      </a:r>
                      <a:r>
                        <a:rPr lang="en-CA" sz="1800" b="1" dirty="0">
                          <a:latin typeface="+mj-lt"/>
                        </a:rPr>
                        <a:t>Aspirin+</a:t>
                      </a:r>
                      <a:r>
                        <a:rPr lang="en-CA" sz="1800" dirty="0">
                          <a:latin typeface="+mj-lt"/>
                        </a:rPr>
                        <a:t> </a:t>
                      </a:r>
                      <a:r>
                        <a:rPr lang="en-CA" sz="1800" b="1" dirty="0">
                          <a:latin typeface="+mj-lt"/>
                        </a:rPr>
                        <a:t>Clopidogrel</a:t>
                      </a:r>
                      <a:r>
                        <a:rPr lang="en-CA" sz="1800" dirty="0">
                          <a:latin typeface="+mj-lt"/>
                        </a:rPr>
                        <a:t> (or Ticagrelor/Prasugrel) Statins - Beta-blockers - ACE inhibitors)</a:t>
                      </a:r>
                    </a:p>
                  </a:txBody>
                  <a:tcPr marL="35852" marR="35852" marT="17926" marB="17926" anchor="ctr"/>
                </a:tc>
                <a:extLst>
                  <a:ext uri="{0D108BD9-81ED-4DB2-BD59-A6C34878D82A}">
                    <a16:rowId xmlns:a16="http://schemas.microsoft.com/office/drawing/2014/main" val="1044225717"/>
                  </a:ext>
                </a:extLst>
              </a:tr>
              <a:tr h="1461089">
                <a:tc>
                  <a:txBody>
                    <a:bodyPr/>
                    <a:lstStyle/>
                    <a:p>
                      <a:pPr>
                        <a:lnSpc>
                          <a:spcPct val="150000"/>
                        </a:lnSpc>
                        <a:buNone/>
                      </a:pPr>
                      <a:r>
                        <a:rPr lang="en-CA" sz="1800" b="1">
                          <a:latin typeface="+mj-lt"/>
                        </a:rPr>
                        <a:t>Dental Concerns</a:t>
                      </a:r>
                      <a:endParaRPr lang="en-CA" sz="1800">
                        <a:latin typeface="+mj-lt"/>
                      </a:endParaRPr>
                    </a:p>
                  </a:txBody>
                  <a:tcPr marL="35852" marR="35852" marT="17926" marB="17926" anchor="ctr"/>
                </a:tc>
                <a:tc>
                  <a:txBody>
                    <a:bodyPr/>
                    <a:lstStyle/>
                    <a:p>
                      <a:pPr marL="285750" indent="-285750">
                        <a:lnSpc>
                          <a:spcPct val="150000"/>
                        </a:lnSpc>
                        <a:buFontTx/>
                        <a:buChar char="-"/>
                      </a:pPr>
                      <a:r>
                        <a:rPr lang="en-US" sz="1800" b="1" dirty="0">
                          <a:latin typeface="+mj-lt"/>
                        </a:rPr>
                        <a:t>Electromagnetic interference (EMI)</a:t>
                      </a:r>
                      <a:r>
                        <a:rPr lang="en-US" sz="1800" dirty="0">
                          <a:latin typeface="+mj-lt"/>
                        </a:rPr>
                        <a:t>  (electrosurgery units)  </a:t>
                      </a:r>
                    </a:p>
                    <a:p>
                      <a:pPr marL="285750" indent="-285750">
                        <a:lnSpc>
                          <a:spcPct val="150000"/>
                        </a:lnSpc>
                        <a:buFontTx/>
                        <a:buChar char="-"/>
                      </a:pPr>
                      <a:r>
                        <a:rPr lang="en-US" sz="1800" dirty="0">
                          <a:latin typeface="+mj-lt"/>
                        </a:rPr>
                        <a:t>Bleeding risk minimal unless on anticoagulants</a:t>
                      </a:r>
                    </a:p>
                  </a:txBody>
                  <a:tcPr marL="35852" marR="35852" marT="17926" marB="17926" anchor="ctr"/>
                </a:tc>
                <a:tc>
                  <a:txBody>
                    <a:bodyPr/>
                    <a:lstStyle/>
                    <a:p>
                      <a:pPr marL="285750" indent="-285750">
                        <a:lnSpc>
                          <a:spcPct val="150000"/>
                        </a:lnSpc>
                        <a:buFontTx/>
                        <a:buChar char="-"/>
                      </a:pPr>
                      <a:r>
                        <a:rPr lang="en-US" sz="1800" b="1" dirty="0">
                          <a:latin typeface="+mj-lt"/>
                        </a:rPr>
                        <a:t>High bleeding risk</a:t>
                      </a:r>
                      <a:r>
                        <a:rPr lang="en-US" sz="1800" dirty="0">
                          <a:latin typeface="+mj-lt"/>
                        </a:rPr>
                        <a:t> due to DAPT </a:t>
                      </a:r>
                    </a:p>
                    <a:p>
                      <a:pPr marL="285750" indent="-285750">
                        <a:lnSpc>
                          <a:spcPct val="150000"/>
                        </a:lnSpc>
                        <a:buFontTx/>
                        <a:buChar char="-"/>
                      </a:pPr>
                      <a:r>
                        <a:rPr lang="en-US" sz="1800" dirty="0">
                          <a:latin typeface="+mj-lt"/>
                        </a:rPr>
                        <a:t>Risk of </a:t>
                      </a:r>
                      <a:r>
                        <a:rPr lang="en-US" sz="1800" b="1" dirty="0">
                          <a:latin typeface="+mj-lt"/>
                        </a:rPr>
                        <a:t>stent thrombosis</a:t>
                      </a:r>
                      <a:r>
                        <a:rPr lang="en-US" sz="1800" dirty="0">
                          <a:latin typeface="+mj-lt"/>
                        </a:rPr>
                        <a:t> if antiplatelets are stopped prematurely </a:t>
                      </a:r>
                    </a:p>
                    <a:p>
                      <a:pPr marL="285750" indent="-285750">
                        <a:lnSpc>
                          <a:spcPct val="150000"/>
                        </a:lnSpc>
                        <a:buFontTx/>
                        <a:buChar char="-"/>
                      </a:pPr>
                      <a:r>
                        <a:rPr lang="en-US" sz="1800" b="1" dirty="0">
                          <a:solidFill>
                            <a:srgbClr val="C00000"/>
                          </a:solidFill>
                          <a:latin typeface="+mj-lt"/>
                        </a:rPr>
                        <a:t>Coordination with cardiologist essential</a:t>
                      </a:r>
                    </a:p>
                  </a:txBody>
                  <a:tcPr marL="35852" marR="35852" marT="17926" marB="17926" anchor="ctr"/>
                </a:tc>
                <a:extLst>
                  <a:ext uri="{0D108BD9-81ED-4DB2-BD59-A6C34878D82A}">
                    <a16:rowId xmlns:a16="http://schemas.microsoft.com/office/drawing/2014/main" val="1207382345"/>
                  </a:ext>
                </a:extLst>
              </a:tr>
              <a:tr h="1825573">
                <a:tc>
                  <a:txBody>
                    <a:bodyPr/>
                    <a:lstStyle/>
                    <a:p>
                      <a:pPr>
                        <a:lnSpc>
                          <a:spcPct val="150000"/>
                        </a:lnSpc>
                        <a:buNone/>
                      </a:pPr>
                      <a:r>
                        <a:rPr lang="en-CA" sz="1800" b="1" dirty="0">
                          <a:latin typeface="+mj-lt"/>
                        </a:rPr>
                        <a:t>Modifications for Extraction</a:t>
                      </a:r>
                      <a:endParaRPr lang="en-CA" sz="1800" dirty="0">
                        <a:latin typeface="+mj-lt"/>
                      </a:endParaRPr>
                    </a:p>
                  </a:txBody>
                  <a:tcPr marL="35852" marR="35852" marT="17926" marB="17926" anchor="ctr"/>
                </a:tc>
                <a:tc>
                  <a:txBody>
                    <a:bodyPr/>
                    <a:lstStyle/>
                    <a:p>
                      <a:pPr marL="285750" indent="-285750">
                        <a:lnSpc>
                          <a:spcPct val="150000"/>
                        </a:lnSpc>
                        <a:buFontTx/>
                        <a:buChar char="-"/>
                      </a:pPr>
                      <a:r>
                        <a:rPr lang="en-US" sz="1800" dirty="0">
                          <a:latin typeface="+mj-lt"/>
                        </a:rPr>
                        <a:t>Avoid ultrasonic devices near chest </a:t>
                      </a:r>
                    </a:p>
                  </a:txBody>
                  <a:tcPr marL="35852" marR="35852" marT="17926" marB="17926" anchor="ctr"/>
                </a:tc>
                <a:tc>
                  <a:txBody>
                    <a:bodyPr/>
                    <a:lstStyle/>
                    <a:p>
                      <a:pPr marL="285750" indent="-285750">
                        <a:lnSpc>
                          <a:spcPct val="150000"/>
                        </a:lnSpc>
                        <a:buFontTx/>
                        <a:buChar char="-"/>
                      </a:pPr>
                      <a:r>
                        <a:rPr lang="en-US" sz="1800" b="1" dirty="0">
                          <a:latin typeface="+mj-lt"/>
                        </a:rPr>
                        <a:t>Minimize trauma</a:t>
                      </a:r>
                      <a:r>
                        <a:rPr lang="en-US" sz="1800" dirty="0">
                          <a:latin typeface="+mj-lt"/>
                        </a:rPr>
                        <a:t> </a:t>
                      </a:r>
                    </a:p>
                    <a:p>
                      <a:pPr marL="285750" indent="-285750">
                        <a:lnSpc>
                          <a:spcPct val="150000"/>
                        </a:lnSpc>
                        <a:buFontTx/>
                        <a:buChar char="-"/>
                      </a:pPr>
                      <a:r>
                        <a:rPr lang="en-US" sz="1800" dirty="0">
                          <a:latin typeface="+mj-lt"/>
                        </a:rPr>
                        <a:t>Local hemostatic measures  </a:t>
                      </a:r>
                    </a:p>
                    <a:p>
                      <a:pPr marL="285750" indent="-285750">
                        <a:lnSpc>
                          <a:spcPct val="150000"/>
                        </a:lnSpc>
                        <a:buFontTx/>
                        <a:buChar char="-"/>
                      </a:pPr>
                      <a:r>
                        <a:rPr lang="en-US" sz="1800" dirty="0">
                          <a:latin typeface="+mj-lt"/>
                        </a:rPr>
                        <a:t>Discuss with cardiologist if DAPT is active and surgery is urgent</a:t>
                      </a:r>
                    </a:p>
                  </a:txBody>
                  <a:tcPr marL="35852" marR="35852" marT="17926" marB="17926" anchor="ctr"/>
                </a:tc>
                <a:extLst>
                  <a:ext uri="{0D108BD9-81ED-4DB2-BD59-A6C34878D82A}">
                    <a16:rowId xmlns:a16="http://schemas.microsoft.com/office/drawing/2014/main" val="1190566744"/>
                  </a:ext>
                </a:extLst>
              </a:tr>
            </a:tbl>
          </a:graphicData>
        </a:graphic>
      </p:graphicFrame>
    </p:spTree>
    <p:extLst>
      <p:ext uri="{BB962C8B-B14F-4D97-AF65-F5344CB8AC3E}">
        <p14:creationId xmlns:p14="http://schemas.microsoft.com/office/powerpoint/2010/main" val="19794850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557ACA-FCF3-C734-C74F-2E27924EB5C7}"/>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28675EC9-BC26-C4BE-34A4-24CB700BFAFD}"/>
              </a:ext>
            </a:extLst>
          </p:cNvPr>
          <p:cNvSpPr txBox="1"/>
          <p:nvPr/>
        </p:nvSpPr>
        <p:spPr>
          <a:xfrm>
            <a:off x="762000" y="2590800"/>
            <a:ext cx="3674940" cy="456535"/>
          </a:xfrm>
          <a:prstGeom prst="rect">
            <a:avLst/>
          </a:prstGeom>
          <a:solidFill>
            <a:schemeClr val="bg1">
              <a:lumMod val="95000"/>
            </a:schemeClr>
          </a:solidFill>
          <a:ln>
            <a:solidFill>
              <a:schemeClr val="accent1"/>
            </a:solidFill>
          </a:ln>
        </p:spPr>
        <p:txBody>
          <a:bodyPr wrap="square">
            <a:spAutoFit/>
          </a:bodyPr>
          <a:lstStyle/>
          <a:p>
            <a:pPr marL="285750" indent="-285750">
              <a:lnSpc>
                <a:spcPct val="150000"/>
              </a:lnSpc>
              <a:buFont typeface="Wingdings" panose="05000000000000000000" pitchFamily="2" charset="2"/>
              <a:buChar char="ü"/>
            </a:pPr>
            <a:r>
              <a:rPr lang="en-US" dirty="0">
                <a:latin typeface="Arial" panose="020B0604020202020204" pitchFamily="34" charset="0"/>
                <a:cs typeface="Arial" panose="020B0604020202020204" pitchFamily="34" charset="0"/>
              </a:rPr>
              <a:t>Assess bleeding risk of patient</a:t>
            </a:r>
          </a:p>
        </p:txBody>
      </p:sp>
      <p:sp>
        <p:nvSpPr>
          <p:cNvPr id="7" name="Rectangle 1">
            <a:extLst>
              <a:ext uri="{FF2B5EF4-FFF2-40B4-BE49-F238E27FC236}">
                <a16:creationId xmlns:a16="http://schemas.microsoft.com/office/drawing/2014/main" id="{FF61350F-6FAB-F80E-9A4A-180354149E4B}"/>
              </a:ext>
            </a:extLst>
          </p:cNvPr>
          <p:cNvSpPr>
            <a:spLocks noChangeArrowheads="1"/>
          </p:cNvSpPr>
          <p:nvPr/>
        </p:nvSpPr>
        <p:spPr bwMode="auto">
          <a:xfrm>
            <a:off x="4876800" y="1884743"/>
            <a:ext cx="7162800" cy="4078552"/>
          </a:xfrm>
          <a:prstGeom prst="rect">
            <a:avLst/>
          </a:prstGeom>
          <a:noFill/>
          <a:ln w="9525">
            <a:solidFill>
              <a:schemeClr val="tx1"/>
            </a:solidFill>
            <a:miter lim="800000"/>
            <a:headEnd/>
            <a:tailEnd/>
          </a:ln>
          <a:effectLst/>
        </p:spPr>
        <p:txBody>
          <a:bodyPr vert="horz" wrap="square" lIns="91440" tIns="45720" rIns="91440" bIns="45720" numCol="1" anchor="ctr" anchorCtr="0" compatLnSpc="1">
            <a:prstTxWarp prst="textNoShape">
              <a:avLst/>
            </a:prstTxWarp>
            <a:spAutoFit/>
          </a:bodyPr>
          <a:lstStyle/>
          <a:p>
            <a:pPr marL="285750" indent="-285750">
              <a:lnSpc>
                <a:spcPct val="150000"/>
              </a:lnSpc>
              <a:buFont typeface="Wingdings" panose="05000000000000000000" pitchFamily="2" charset="2"/>
              <a:buChar char="ü"/>
            </a:pPr>
            <a:r>
              <a:rPr lang="en-US" altLang="en-US" sz="1600" dirty="0">
                <a:latin typeface="Arial" panose="020B0604020202020204" pitchFamily="34" charset="0"/>
                <a:cs typeface="Arial" panose="020B0604020202020204" pitchFamily="34" charset="0"/>
              </a:rPr>
              <a:t>No discontinuation of Aspirin or Clopidogrel without neurologist’s clearance</a:t>
            </a:r>
          </a:p>
          <a:p>
            <a:pPr marL="285750" indent="-285750">
              <a:lnSpc>
                <a:spcPct val="150000"/>
              </a:lnSpc>
              <a:buFont typeface="Wingdings" panose="05000000000000000000" pitchFamily="2" charset="2"/>
              <a:buChar char="ü"/>
            </a:pPr>
            <a:r>
              <a:rPr lang="en-US" sz="1600" dirty="0">
                <a:latin typeface="Arial" panose="020B0604020202020204" pitchFamily="34" charset="0"/>
                <a:cs typeface="Arial" panose="020B0604020202020204" pitchFamily="34" charset="0"/>
              </a:rPr>
              <a:t>Plan minimally invasive surgical technique</a:t>
            </a:r>
          </a:p>
          <a:p>
            <a:pPr marL="285750"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ü"/>
              <a:tabLst/>
            </a:pPr>
            <a:r>
              <a:rPr kumimoji="0" lang="en-US" altLang="en-US" sz="1600" i="0" u="none" strike="noStrike" cap="none" normalizeH="0" baseline="0" dirty="0">
                <a:ln>
                  <a:noFill/>
                </a:ln>
                <a:effectLst/>
                <a:latin typeface="Arial" panose="020B0604020202020204" pitchFamily="34" charset="0"/>
                <a:cs typeface="Arial" panose="020B0604020202020204" pitchFamily="34" charset="0"/>
              </a:rPr>
              <a:t>Use local hemostatic measures (e.g., pressure packs, suturing, tranexamic acid rinse, gelatin sponge)</a:t>
            </a:r>
          </a:p>
          <a:p>
            <a:pPr marL="285750"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ü"/>
              <a:tabLst/>
            </a:pPr>
            <a:r>
              <a:rPr lang="en-CA" sz="1600" dirty="0">
                <a:latin typeface="Arial" panose="020B0604020202020204" pitchFamily="34" charset="0"/>
                <a:cs typeface="Arial" panose="020B0604020202020204" pitchFamily="34" charset="0"/>
              </a:rPr>
              <a:t> </a:t>
            </a:r>
            <a:r>
              <a:rPr kumimoji="0" lang="en-US" altLang="en-US" sz="1600" i="0" u="none" strike="noStrike" cap="none" normalizeH="0" baseline="0" dirty="0">
                <a:ln>
                  <a:noFill/>
                </a:ln>
                <a:effectLst/>
                <a:latin typeface="Arial" panose="020B0604020202020204" pitchFamily="34" charset="0"/>
                <a:cs typeface="Arial" panose="020B0604020202020204" pitchFamily="34" charset="0"/>
              </a:rPr>
              <a:t>Post-op pain control with acetaminophen (avoid NSAIDs due to bleeding risk)</a:t>
            </a:r>
          </a:p>
          <a:p>
            <a:pPr marL="285750" marR="0" lvl="0" indent="-285750" algn="l" defTabSz="914400" rtl="0" eaLnBrk="0" fontAlgn="base" latinLnBrk="0" hangingPunct="0">
              <a:lnSpc>
                <a:spcPct val="200000"/>
              </a:lnSpc>
              <a:spcBef>
                <a:spcPct val="0"/>
              </a:spcBef>
              <a:spcAft>
                <a:spcPct val="0"/>
              </a:spcAft>
              <a:buClrTx/>
              <a:buSzTx/>
              <a:buFont typeface="Wingdings" panose="05000000000000000000" pitchFamily="2" charset="2"/>
              <a:buChar char="ü"/>
              <a:tabLst/>
            </a:pPr>
            <a:r>
              <a:rPr kumimoji="0" lang="en-US" altLang="en-US" sz="1600" i="0" u="none" strike="noStrike" cap="none" normalizeH="0" baseline="0" dirty="0">
                <a:ln>
                  <a:noFill/>
                </a:ln>
                <a:effectLst/>
                <a:latin typeface="Arial" panose="020B0604020202020204" pitchFamily="34" charset="0"/>
                <a:cs typeface="Arial" panose="020B0604020202020204" pitchFamily="34" charset="0"/>
              </a:rPr>
              <a:t>Provide written and verbal post-op instructions</a:t>
            </a:r>
            <a:r>
              <a:rPr lang="en-US" altLang="en-US" sz="1600" dirty="0">
                <a:latin typeface="Arial" panose="020B0604020202020204" pitchFamily="34" charset="0"/>
                <a:cs typeface="Arial" panose="020B0604020202020204" pitchFamily="34" charset="0"/>
              </a:rPr>
              <a:t> for how to manage bleeding if appeared after surgery</a:t>
            </a:r>
            <a:endParaRPr kumimoji="0" lang="en-US" altLang="en-US" sz="1600" i="0" u="none" strike="noStrike" cap="none" normalizeH="0" baseline="0" dirty="0">
              <a:ln>
                <a:noFill/>
              </a:ln>
              <a:effectLst/>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2B03AFD1-DD9D-2388-39F2-3732130D3E8A}"/>
              </a:ext>
            </a:extLst>
          </p:cNvPr>
          <p:cNvSpPr>
            <a:spLocks noGrp="1"/>
          </p:cNvSpPr>
          <p:nvPr>
            <p:ph type="title"/>
          </p:nvPr>
        </p:nvSpPr>
        <p:spPr/>
        <p:txBody>
          <a:bodyPr/>
          <a:lstStyle/>
          <a:p>
            <a:r>
              <a:rPr lang="en-CA" dirty="0"/>
              <a:t>Patient with Bleeding risk</a:t>
            </a:r>
          </a:p>
        </p:txBody>
      </p:sp>
    </p:spTree>
    <p:extLst>
      <p:ext uri="{BB962C8B-B14F-4D97-AF65-F5344CB8AC3E}">
        <p14:creationId xmlns:p14="http://schemas.microsoft.com/office/powerpoint/2010/main" val="5269693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1D0835-D850-401E-AB2F-8535DB7E1606}"/>
              </a:ext>
            </a:extLst>
          </p:cNvPr>
          <p:cNvSpPr>
            <a:spLocks noGrp="1"/>
          </p:cNvSpPr>
          <p:nvPr>
            <p:ph type="title"/>
          </p:nvPr>
        </p:nvSpPr>
        <p:spPr/>
        <p:txBody>
          <a:bodyPr>
            <a:normAutofit/>
          </a:bodyPr>
          <a:lstStyle/>
          <a:p>
            <a:r>
              <a:rPr lang="en-CA" dirty="0"/>
              <a:t>Patient on WARFARIN (COUMADIN)</a:t>
            </a:r>
          </a:p>
        </p:txBody>
      </p:sp>
      <p:sp>
        <p:nvSpPr>
          <p:cNvPr id="3" name="Content Placeholder 2">
            <a:extLst>
              <a:ext uri="{FF2B5EF4-FFF2-40B4-BE49-F238E27FC236}">
                <a16:creationId xmlns:a16="http://schemas.microsoft.com/office/drawing/2014/main" id="{7C14C423-3E99-A464-A760-AA2C56F3A093}"/>
              </a:ext>
            </a:extLst>
          </p:cNvPr>
          <p:cNvSpPr>
            <a:spLocks noGrp="1"/>
          </p:cNvSpPr>
          <p:nvPr>
            <p:ph sz="quarter" idx="4294967295"/>
          </p:nvPr>
        </p:nvSpPr>
        <p:spPr>
          <a:xfrm>
            <a:off x="3657600" y="2514600"/>
            <a:ext cx="6705600" cy="3429000"/>
          </a:xfrm>
          <a:ln>
            <a:solidFill>
              <a:srgbClr val="003366"/>
            </a:solidFill>
          </a:ln>
        </p:spPr>
        <p:txBody>
          <a:bodyPr>
            <a:noAutofit/>
          </a:bodyPr>
          <a:lstStyle/>
          <a:p>
            <a:pPr algn="l">
              <a:buFont typeface="Wingdings" panose="05000000000000000000" pitchFamily="2" charset="2"/>
              <a:buChar char="ü"/>
            </a:pPr>
            <a:r>
              <a:rPr lang="en-CA" dirty="0">
                <a:solidFill>
                  <a:srgbClr val="161717"/>
                </a:solidFill>
                <a:latin typeface="+mj-lt"/>
              </a:rPr>
              <a:t>Recent </a:t>
            </a:r>
            <a:r>
              <a:rPr lang="en-US" i="0" u="none" strike="noStrike" baseline="0" dirty="0">
                <a:solidFill>
                  <a:srgbClr val="121212"/>
                </a:solidFill>
                <a:latin typeface="+mj-lt"/>
              </a:rPr>
              <a:t>INR reading. How often do you get it checked ? When </a:t>
            </a:r>
            <a:r>
              <a:rPr lang="en-US" i="0" u="none" strike="noStrike" baseline="0" dirty="0">
                <a:solidFill>
                  <a:srgbClr val="1C1C1C"/>
                </a:solidFill>
                <a:latin typeface="+mj-lt"/>
              </a:rPr>
              <a:t>was your last test?</a:t>
            </a:r>
          </a:p>
          <a:p>
            <a:pPr>
              <a:buFont typeface="Wingdings" panose="05000000000000000000" pitchFamily="2" charset="2"/>
              <a:buChar char="ü"/>
            </a:pPr>
            <a:r>
              <a:rPr lang="en-US" dirty="0">
                <a:latin typeface="+mj-lt"/>
              </a:rPr>
              <a:t>N</a:t>
            </a:r>
            <a:r>
              <a:rPr lang="en-US" dirty="0"/>
              <a:t>eed recent INR prior to surgery (within 48 </a:t>
            </a:r>
            <a:r>
              <a:rPr lang="en-US" dirty="0" err="1"/>
              <a:t>hrs</a:t>
            </a:r>
            <a:r>
              <a:rPr lang="en-US" dirty="0"/>
              <a:t>, 24 </a:t>
            </a:r>
            <a:r>
              <a:rPr lang="en-US" dirty="0" err="1"/>
              <a:t>hrs</a:t>
            </a:r>
            <a:r>
              <a:rPr lang="en-US" dirty="0"/>
              <a:t> if possible)</a:t>
            </a:r>
          </a:p>
          <a:p>
            <a:pPr>
              <a:lnSpc>
                <a:spcPct val="100000"/>
              </a:lnSpc>
              <a:buFont typeface="Wingdings" panose="05000000000000000000" pitchFamily="2" charset="2"/>
              <a:buChar char="ü"/>
            </a:pPr>
            <a:r>
              <a:rPr lang="en-US" dirty="0">
                <a:latin typeface="+mj-lt"/>
              </a:rPr>
              <a:t>INR is ≤ 3.5- Minor surgery ( simple extractions)</a:t>
            </a:r>
          </a:p>
          <a:p>
            <a:pPr>
              <a:lnSpc>
                <a:spcPct val="100000"/>
              </a:lnSpc>
              <a:buFont typeface="Wingdings" panose="05000000000000000000" pitchFamily="2" charset="2"/>
              <a:buChar char="ü"/>
            </a:pPr>
            <a:r>
              <a:rPr lang="en-US" dirty="0">
                <a:latin typeface="+mj-lt"/>
              </a:rPr>
              <a:t>INR is ≥ 3.5, then delay invasive procedure; Refer to MD &amp; specialist.</a:t>
            </a:r>
          </a:p>
          <a:p>
            <a:pPr>
              <a:lnSpc>
                <a:spcPct val="100000"/>
              </a:lnSpc>
              <a:buFont typeface="Wingdings" panose="05000000000000000000" pitchFamily="2" charset="2"/>
              <a:buChar char="ü"/>
            </a:pPr>
            <a:r>
              <a:rPr lang="en-US" dirty="0">
                <a:latin typeface="+mj-lt"/>
              </a:rPr>
              <a:t>For bleeding emergency - pt to go to Hospital emergency dept - has reversal agent (vitamin K)</a:t>
            </a:r>
            <a:endParaRPr lang="en-CA" dirty="0">
              <a:latin typeface="+mj-lt"/>
            </a:endParaRPr>
          </a:p>
          <a:p>
            <a:pPr marL="0" indent="0" algn="l">
              <a:buNone/>
            </a:pPr>
            <a:endParaRPr lang="en-US" sz="1600" b="0" i="0" u="none" strike="noStrike" baseline="0" dirty="0">
              <a:solidFill>
                <a:srgbClr val="1C1C1C"/>
              </a:solidFill>
              <a:latin typeface="+mj-lt"/>
            </a:endParaRPr>
          </a:p>
          <a:p>
            <a:pPr algn="l"/>
            <a:r>
              <a:rPr lang="en-US" sz="1600" b="0" i="0" u="none" strike="noStrike" baseline="0" dirty="0">
                <a:solidFill>
                  <a:srgbClr val="1C1C1C"/>
                </a:solidFill>
                <a:latin typeface="+mj-lt"/>
              </a:rPr>
              <a:t> </a:t>
            </a:r>
          </a:p>
        </p:txBody>
      </p:sp>
    </p:spTree>
    <p:extLst>
      <p:ext uri="{BB962C8B-B14F-4D97-AF65-F5344CB8AC3E}">
        <p14:creationId xmlns:p14="http://schemas.microsoft.com/office/powerpoint/2010/main" val="17475373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804610-5D2F-F532-869F-79BA8DD9B4C7}"/>
              </a:ext>
            </a:extLst>
          </p:cNvPr>
          <p:cNvSpPr>
            <a:spLocks noGrp="1"/>
          </p:cNvSpPr>
          <p:nvPr>
            <p:ph sz="quarter" idx="4294967295"/>
          </p:nvPr>
        </p:nvSpPr>
        <p:spPr>
          <a:xfrm>
            <a:off x="304800" y="2286000"/>
            <a:ext cx="5156200" cy="3260725"/>
          </a:xfrm>
          <a:ln>
            <a:solidFill>
              <a:schemeClr val="accent1"/>
            </a:solidFill>
          </a:ln>
        </p:spPr>
        <p:txBody>
          <a:bodyPr>
            <a:normAutofit/>
          </a:bodyPr>
          <a:lstStyle/>
          <a:p>
            <a:pPr>
              <a:buFont typeface="Wingdings" panose="05000000000000000000" pitchFamily="2" charset="2"/>
              <a:buChar char="Ø"/>
            </a:pPr>
            <a:r>
              <a:rPr lang="en-US" sz="1800" b="0" i="0" u="none" strike="noStrike" baseline="0" dirty="0">
                <a:solidFill>
                  <a:srgbClr val="251612"/>
                </a:solidFill>
                <a:latin typeface="+mj-lt"/>
                <a:cs typeface="Arial" panose="020B0604020202020204" pitchFamily="34" charset="0"/>
              </a:rPr>
              <a:t> </a:t>
            </a:r>
            <a:r>
              <a:rPr lang="en-US" sz="1800" dirty="0">
                <a:solidFill>
                  <a:srgbClr val="181818"/>
                </a:solidFill>
                <a:cs typeface="Arial" panose="020B0604020202020204" pitchFamily="34" charset="0"/>
              </a:rPr>
              <a:t>When was the surgery done</a:t>
            </a:r>
          </a:p>
          <a:p>
            <a:pPr algn="l">
              <a:buFont typeface="Wingdings" panose="05000000000000000000" pitchFamily="2" charset="2"/>
              <a:buChar char="Ø"/>
            </a:pPr>
            <a:r>
              <a:rPr lang="en-US" sz="1800" b="0" i="0" u="none" strike="noStrike" baseline="0" dirty="0">
                <a:solidFill>
                  <a:srgbClr val="161616"/>
                </a:solidFill>
                <a:latin typeface="+mj-lt"/>
                <a:cs typeface="Arial" panose="020B0604020202020204" pitchFamily="34" charset="0"/>
              </a:rPr>
              <a:t>  How often do </a:t>
            </a:r>
            <a:r>
              <a:rPr lang="en-CA" sz="1800" b="0" i="0" u="none" strike="noStrike" baseline="0" dirty="0">
                <a:solidFill>
                  <a:srgbClr val="161616"/>
                </a:solidFill>
                <a:latin typeface="+mj-lt"/>
                <a:cs typeface="Arial" panose="020B0604020202020204" pitchFamily="34" charset="0"/>
              </a:rPr>
              <a:t>you follow up</a:t>
            </a:r>
            <a:endParaRPr lang="en-US" sz="1800" b="0" i="0" u="none" strike="noStrike" baseline="0" dirty="0">
              <a:solidFill>
                <a:srgbClr val="181818"/>
              </a:solidFill>
              <a:latin typeface="+mj-lt"/>
              <a:cs typeface="Arial" panose="020B0604020202020204" pitchFamily="34" charset="0"/>
            </a:endParaRPr>
          </a:p>
          <a:p>
            <a:pPr algn="l">
              <a:buFont typeface="Wingdings" panose="05000000000000000000" pitchFamily="2" charset="2"/>
              <a:buChar char="Ø"/>
            </a:pPr>
            <a:r>
              <a:rPr lang="en-US" sz="1800" b="0" i="0" u="none" strike="noStrike" baseline="0" dirty="0">
                <a:solidFill>
                  <a:srgbClr val="181918"/>
                </a:solidFill>
                <a:latin typeface="+mj-lt"/>
                <a:cs typeface="Arial" panose="020B0604020202020204" pitchFamily="34" charset="0"/>
              </a:rPr>
              <a:t>  Any complications due to treatment Hematoma Wound drainage</a:t>
            </a:r>
          </a:p>
          <a:p>
            <a:pPr algn="l">
              <a:buFont typeface="Wingdings" panose="05000000000000000000" pitchFamily="2" charset="2"/>
              <a:buChar char="Ø"/>
            </a:pPr>
            <a:r>
              <a:rPr lang="en-US" sz="1800" b="0" i="0" u="none" strike="noStrike" baseline="0" dirty="0">
                <a:solidFill>
                  <a:srgbClr val="181918"/>
                </a:solidFill>
                <a:latin typeface="+mj-lt"/>
                <a:cs typeface="Arial" panose="020B0604020202020204" pitchFamily="34" charset="0"/>
              </a:rPr>
              <a:t>Were you advised to take antibiotics prior to dental treatments If yes, who recommended it And when did you last take antibiotic prophylaxis</a:t>
            </a:r>
          </a:p>
          <a:p>
            <a:pPr algn="l">
              <a:buFont typeface="Wingdings" panose="05000000000000000000" pitchFamily="2" charset="2"/>
              <a:buChar char="Ø"/>
            </a:pPr>
            <a:r>
              <a:rPr lang="en-US" sz="1800" dirty="0">
                <a:solidFill>
                  <a:srgbClr val="181918"/>
                </a:solidFill>
                <a:latin typeface="+mj-lt"/>
                <a:cs typeface="Arial" panose="020B0604020202020204" pitchFamily="34" charset="0"/>
              </a:rPr>
              <a:t>Any complication/infection with your prosthetic joint</a:t>
            </a:r>
            <a:endParaRPr lang="en-CA" dirty="0">
              <a:latin typeface="+mj-lt"/>
              <a:cs typeface="Arial" panose="020B0604020202020204" pitchFamily="34" charset="0"/>
            </a:endParaRPr>
          </a:p>
        </p:txBody>
      </p:sp>
      <p:sp>
        <p:nvSpPr>
          <p:cNvPr id="4" name="Content Placeholder 2">
            <a:extLst>
              <a:ext uri="{FF2B5EF4-FFF2-40B4-BE49-F238E27FC236}">
                <a16:creationId xmlns:a16="http://schemas.microsoft.com/office/drawing/2014/main" id="{39F0E3BE-82C0-502D-8373-0B11BE465E5B}"/>
              </a:ext>
            </a:extLst>
          </p:cNvPr>
          <p:cNvSpPr txBox="1">
            <a:spLocks/>
          </p:cNvSpPr>
          <p:nvPr/>
        </p:nvSpPr>
        <p:spPr>
          <a:xfrm>
            <a:off x="5943600" y="1981200"/>
            <a:ext cx="5638800" cy="3565525"/>
          </a:xfrm>
          <a:prstGeom prst="rect">
            <a:avLst/>
          </a:prstGeom>
          <a:ln>
            <a:solidFill>
              <a:schemeClr val="accent1"/>
            </a:solidFill>
          </a:ln>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CA" sz="1600" dirty="0">
                <a:latin typeface="+mj-lt"/>
                <a:cs typeface="Arial" panose="020B0604020202020204" pitchFamily="34" charset="0"/>
              </a:rPr>
              <a:t>Follow current guidelines of RCDSO and CDA. American heart association</a:t>
            </a:r>
          </a:p>
          <a:p>
            <a:r>
              <a:rPr lang="en-US" sz="1600" dirty="0">
                <a:solidFill>
                  <a:srgbClr val="392E23"/>
                </a:solidFill>
                <a:latin typeface="+mj-lt"/>
                <a:cs typeface="Arial" panose="020B0604020202020204" pitchFamily="34" charset="0"/>
              </a:rPr>
              <a:t>Do a medical consult to discuss antibiotic use if required</a:t>
            </a:r>
          </a:p>
          <a:p>
            <a:r>
              <a:rPr lang="en-CA" sz="1600" dirty="0">
                <a:latin typeface="+mj-lt"/>
                <a:cs typeface="Arial" panose="020B0604020202020204" pitchFamily="34" charset="0"/>
              </a:rPr>
              <a:t>If complications after joint replacement: discussion is needed with Orthopaedic surgeon.</a:t>
            </a:r>
          </a:p>
          <a:p>
            <a:r>
              <a:rPr lang="en-US" sz="1600" dirty="0">
                <a:solidFill>
                  <a:srgbClr val="3A2E23"/>
                </a:solidFill>
                <a:latin typeface="+mj-lt"/>
                <a:cs typeface="Arial" panose="020B0604020202020204" pitchFamily="34" charset="0"/>
              </a:rPr>
              <a:t>If antibiotics are recommended by MD:</a:t>
            </a:r>
          </a:p>
          <a:p>
            <a:pPr marL="0" indent="0">
              <a:buFont typeface="Calibri" panose="020F0502020204030204" pitchFamily="34" charset="0"/>
              <a:buNone/>
            </a:pPr>
            <a:r>
              <a:rPr lang="en-US" sz="1600" dirty="0">
                <a:solidFill>
                  <a:srgbClr val="53493A"/>
                </a:solidFill>
                <a:latin typeface="+mj-lt"/>
                <a:cs typeface="Arial" panose="020B0604020202020204" pitchFamily="34" charset="0"/>
              </a:rPr>
              <a:t>                (a) Then MD should prescribe the antibiotics.</a:t>
            </a:r>
          </a:p>
          <a:p>
            <a:pPr marL="0" indent="0">
              <a:buFont typeface="Calibri" panose="020F0502020204030204" pitchFamily="34" charset="0"/>
              <a:buNone/>
            </a:pPr>
            <a:r>
              <a:rPr lang="en-US" sz="1600" dirty="0">
                <a:solidFill>
                  <a:srgbClr val="403529"/>
                </a:solidFill>
                <a:latin typeface="+mj-lt"/>
                <a:cs typeface="Arial" panose="020B0604020202020204" pitchFamily="34" charset="0"/>
              </a:rPr>
              <a:t>                (b) MD should advise what procedures antibiotics are recommended for.</a:t>
            </a:r>
          </a:p>
          <a:p>
            <a:pPr marL="0" indent="0">
              <a:buFont typeface="Calibri" panose="020F0502020204030204" pitchFamily="34" charset="0"/>
              <a:buNone/>
            </a:pPr>
            <a:r>
              <a:rPr lang="en-US" sz="1600" dirty="0">
                <a:solidFill>
                  <a:srgbClr val="362C20"/>
                </a:solidFill>
                <a:latin typeface="+mj-lt"/>
                <a:cs typeface="Arial" panose="020B0604020202020204" pitchFamily="34" charset="0"/>
              </a:rPr>
              <a:t>                (c) MD should decide which antibiotic </a:t>
            </a:r>
            <a:r>
              <a:rPr lang="en-CA" sz="1600" dirty="0">
                <a:solidFill>
                  <a:srgbClr val="362C20"/>
                </a:solidFill>
                <a:latin typeface="+mj-lt"/>
                <a:cs typeface="Arial" panose="020B0604020202020204" pitchFamily="34" charset="0"/>
              </a:rPr>
              <a:t>should be used</a:t>
            </a:r>
            <a:r>
              <a:rPr lang="en-CA" sz="1600" dirty="0">
                <a:solidFill>
                  <a:srgbClr val="2B1F16"/>
                </a:solidFill>
                <a:latin typeface="+mj-lt"/>
                <a:cs typeface="Arial" panose="020B0604020202020204" pitchFamily="34" charset="0"/>
              </a:rPr>
              <a:t>.</a:t>
            </a:r>
            <a:endParaRPr lang="en-US" sz="1600" dirty="0">
              <a:solidFill>
                <a:srgbClr val="403529"/>
              </a:solidFill>
              <a:latin typeface="+mj-lt"/>
              <a:cs typeface="Arial" panose="020B0604020202020204" pitchFamily="34" charset="0"/>
            </a:endParaRPr>
          </a:p>
        </p:txBody>
      </p:sp>
      <p:sp>
        <p:nvSpPr>
          <p:cNvPr id="8" name="Title 7">
            <a:extLst>
              <a:ext uri="{FF2B5EF4-FFF2-40B4-BE49-F238E27FC236}">
                <a16:creationId xmlns:a16="http://schemas.microsoft.com/office/drawing/2014/main" id="{1366DD11-04F3-8209-A5A4-8CBB4A6B22C0}"/>
              </a:ext>
            </a:extLst>
          </p:cNvPr>
          <p:cNvSpPr>
            <a:spLocks noGrp="1"/>
          </p:cNvSpPr>
          <p:nvPr>
            <p:ph type="title"/>
          </p:nvPr>
        </p:nvSpPr>
        <p:spPr/>
        <p:txBody>
          <a:bodyPr/>
          <a:lstStyle/>
          <a:p>
            <a:r>
              <a:rPr lang="en-CA" dirty="0"/>
              <a:t>Joint Replacement </a:t>
            </a:r>
          </a:p>
        </p:txBody>
      </p:sp>
    </p:spTree>
    <p:extLst>
      <p:ext uri="{BB962C8B-B14F-4D97-AF65-F5344CB8AC3E}">
        <p14:creationId xmlns:p14="http://schemas.microsoft.com/office/powerpoint/2010/main" val="32881838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945C0C9-406B-5EF0-DB32-410DC1DB1460}"/>
              </a:ext>
            </a:extLst>
          </p:cNvPr>
          <p:cNvPicPr>
            <a:picLocks noChangeAspect="1"/>
          </p:cNvPicPr>
          <p:nvPr/>
        </p:nvPicPr>
        <p:blipFill>
          <a:blip r:embed="rId2"/>
          <a:srcRect l="9450" t="16780" r="15025" b="22801"/>
          <a:stretch>
            <a:fillRect/>
          </a:stretch>
        </p:blipFill>
        <p:spPr>
          <a:xfrm>
            <a:off x="146654" y="1892572"/>
            <a:ext cx="8466840" cy="3810000"/>
          </a:xfrm>
          <a:prstGeom prst="rect">
            <a:avLst/>
          </a:prstGeom>
        </p:spPr>
      </p:pic>
      <p:sp>
        <p:nvSpPr>
          <p:cNvPr id="2" name="Rectangle 1">
            <a:extLst>
              <a:ext uri="{FF2B5EF4-FFF2-40B4-BE49-F238E27FC236}">
                <a16:creationId xmlns:a16="http://schemas.microsoft.com/office/drawing/2014/main" id="{B8AF9AB0-1BB4-11DA-18CA-0A8C9E14ED30}"/>
              </a:ext>
            </a:extLst>
          </p:cNvPr>
          <p:cNvSpPr/>
          <p:nvPr/>
        </p:nvSpPr>
        <p:spPr>
          <a:xfrm>
            <a:off x="4572000" y="5349505"/>
            <a:ext cx="4233420" cy="73892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ln>
                <a:solidFill>
                  <a:schemeClr val="bg1"/>
                </a:solidFill>
              </a:ln>
              <a:solidFill>
                <a:schemeClr val="bg1"/>
              </a:solidFill>
            </a:endParaRPr>
          </a:p>
        </p:txBody>
      </p:sp>
      <p:sp>
        <p:nvSpPr>
          <p:cNvPr id="5" name="Content Placeholder 4">
            <a:extLst>
              <a:ext uri="{FF2B5EF4-FFF2-40B4-BE49-F238E27FC236}">
                <a16:creationId xmlns:a16="http://schemas.microsoft.com/office/drawing/2014/main" id="{B7F10AD9-E914-472E-8DDB-54A55DEF1A6F}"/>
              </a:ext>
            </a:extLst>
          </p:cNvPr>
          <p:cNvSpPr txBox="1">
            <a:spLocks/>
          </p:cNvSpPr>
          <p:nvPr/>
        </p:nvSpPr>
        <p:spPr>
          <a:xfrm>
            <a:off x="8610600" y="1908969"/>
            <a:ext cx="3200400" cy="2430462"/>
          </a:xfrm>
          <a:prstGeom prst="rect">
            <a:avLst/>
          </a:prstGeom>
          <a:ln>
            <a:solidFill>
              <a:schemeClr val="accent1"/>
            </a:solidFill>
          </a:ln>
        </p:spPr>
        <p:txBody>
          <a:bodyPr vert="horz" lIns="0" tIns="45720" rIns="0" bIns="45720" rtlCol="0">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ctr"/>
            <a:r>
              <a:rPr lang="en-CA" b="1">
                <a:solidFill>
                  <a:srgbClr val="0070C0"/>
                </a:solidFill>
              </a:rPr>
              <a:t>No antibiotic prophylaxis required</a:t>
            </a:r>
          </a:p>
          <a:p>
            <a:r>
              <a:rPr lang="en-CA"/>
              <a:t>Mitral valve prolapse</a:t>
            </a:r>
          </a:p>
          <a:p>
            <a:r>
              <a:rPr lang="en-CA"/>
              <a:t>Congenital heart disease</a:t>
            </a:r>
          </a:p>
          <a:p>
            <a:r>
              <a:rPr lang="en-CA"/>
              <a:t>Rheumatic heart disease</a:t>
            </a:r>
          </a:p>
          <a:p>
            <a:r>
              <a:rPr lang="en-CA"/>
              <a:t>Stent placed in heart</a:t>
            </a:r>
          </a:p>
          <a:p>
            <a:r>
              <a:rPr lang="en-CA"/>
              <a:t>Pacemaker </a:t>
            </a:r>
            <a:endParaRPr lang="en-CA" dirty="0"/>
          </a:p>
        </p:txBody>
      </p:sp>
      <p:sp>
        <p:nvSpPr>
          <p:cNvPr id="4" name="Title 3">
            <a:extLst>
              <a:ext uri="{FF2B5EF4-FFF2-40B4-BE49-F238E27FC236}">
                <a16:creationId xmlns:a16="http://schemas.microsoft.com/office/drawing/2014/main" id="{E8753376-BDC8-45EF-39C6-C0E0F11F85CA}"/>
              </a:ext>
            </a:extLst>
          </p:cNvPr>
          <p:cNvSpPr>
            <a:spLocks noGrp="1"/>
          </p:cNvSpPr>
          <p:nvPr>
            <p:ph type="title"/>
          </p:nvPr>
        </p:nvSpPr>
        <p:spPr/>
        <p:txBody>
          <a:bodyPr>
            <a:normAutofit/>
          </a:bodyPr>
          <a:lstStyle/>
          <a:p>
            <a:r>
              <a:rPr lang="en-US" sz="3200" dirty="0"/>
              <a:t>Current American Heart Association Recommendations (2007)</a:t>
            </a:r>
            <a:endParaRPr lang="en-CA" sz="3200" dirty="0"/>
          </a:p>
        </p:txBody>
      </p:sp>
    </p:spTree>
    <p:extLst>
      <p:ext uri="{BB962C8B-B14F-4D97-AF65-F5344CB8AC3E}">
        <p14:creationId xmlns:p14="http://schemas.microsoft.com/office/powerpoint/2010/main" val="17330832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6D16B-A5CE-3062-B316-303B0550769C}"/>
              </a:ext>
            </a:extLst>
          </p:cNvPr>
          <p:cNvSpPr>
            <a:spLocks noGrp="1"/>
          </p:cNvSpPr>
          <p:nvPr>
            <p:ph type="title"/>
          </p:nvPr>
        </p:nvSpPr>
        <p:spPr/>
        <p:txBody>
          <a:bodyPr/>
          <a:lstStyle/>
          <a:p>
            <a:r>
              <a:rPr lang="en-CA" dirty="0"/>
              <a:t>All About Attacks</a:t>
            </a:r>
          </a:p>
        </p:txBody>
      </p:sp>
      <p:graphicFrame>
        <p:nvGraphicFramePr>
          <p:cNvPr id="3" name="Table 2">
            <a:extLst>
              <a:ext uri="{FF2B5EF4-FFF2-40B4-BE49-F238E27FC236}">
                <a16:creationId xmlns:a16="http://schemas.microsoft.com/office/drawing/2014/main" id="{04E54ABE-4BA1-FFB5-C20F-304A07C35DC0}"/>
              </a:ext>
            </a:extLst>
          </p:cNvPr>
          <p:cNvGraphicFramePr>
            <a:graphicFrameLocks noGrp="1"/>
          </p:cNvGraphicFramePr>
          <p:nvPr>
            <p:extLst>
              <p:ext uri="{D42A27DB-BD31-4B8C-83A1-F6EECF244321}">
                <p14:modId xmlns:p14="http://schemas.microsoft.com/office/powerpoint/2010/main" val="141563152"/>
              </p:ext>
            </p:extLst>
          </p:nvPr>
        </p:nvGraphicFramePr>
        <p:xfrm>
          <a:off x="353325" y="1863573"/>
          <a:ext cx="11353800" cy="4683511"/>
        </p:xfrm>
        <a:graphic>
          <a:graphicData uri="http://schemas.openxmlformats.org/drawingml/2006/table">
            <a:tbl>
              <a:tblPr>
                <a:tableStyleId>{5DA37D80-6434-44D0-A028-1B22A696006F}</a:tableStyleId>
              </a:tblPr>
              <a:tblGrid>
                <a:gridCol w="789675">
                  <a:extLst>
                    <a:ext uri="{9D8B030D-6E8A-4147-A177-3AD203B41FA5}">
                      <a16:colId xmlns:a16="http://schemas.microsoft.com/office/drawing/2014/main" val="3833959678"/>
                    </a:ext>
                  </a:extLst>
                </a:gridCol>
                <a:gridCol w="1981200">
                  <a:extLst>
                    <a:ext uri="{9D8B030D-6E8A-4147-A177-3AD203B41FA5}">
                      <a16:colId xmlns:a16="http://schemas.microsoft.com/office/drawing/2014/main" val="3513955740"/>
                    </a:ext>
                  </a:extLst>
                </a:gridCol>
                <a:gridCol w="5571639">
                  <a:extLst>
                    <a:ext uri="{9D8B030D-6E8A-4147-A177-3AD203B41FA5}">
                      <a16:colId xmlns:a16="http://schemas.microsoft.com/office/drawing/2014/main" val="420931483"/>
                    </a:ext>
                  </a:extLst>
                </a:gridCol>
                <a:gridCol w="3011286">
                  <a:extLst>
                    <a:ext uri="{9D8B030D-6E8A-4147-A177-3AD203B41FA5}">
                      <a16:colId xmlns:a16="http://schemas.microsoft.com/office/drawing/2014/main" val="2782082580"/>
                    </a:ext>
                  </a:extLst>
                </a:gridCol>
              </a:tblGrid>
              <a:tr h="581297">
                <a:tc>
                  <a:txBody>
                    <a:bodyPr/>
                    <a:lstStyle/>
                    <a:p>
                      <a:pPr>
                        <a:buNone/>
                      </a:pPr>
                      <a:r>
                        <a:rPr lang="en-CA" sz="1700" b="1" dirty="0"/>
                        <a:t>Letter</a:t>
                      </a:r>
                      <a:endParaRPr lang="en-CA" sz="1700" dirty="0"/>
                    </a:p>
                  </a:txBody>
                  <a:tcPr marL="87451" marR="87451" marT="43725" marB="43725" anchor="ctr"/>
                </a:tc>
                <a:tc>
                  <a:txBody>
                    <a:bodyPr/>
                    <a:lstStyle/>
                    <a:p>
                      <a:pPr>
                        <a:buNone/>
                      </a:pPr>
                      <a:r>
                        <a:rPr lang="en-CA" sz="1700" b="1" dirty="0"/>
                        <a:t>Stands For</a:t>
                      </a:r>
                      <a:endParaRPr lang="en-CA" sz="1700" dirty="0"/>
                    </a:p>
                  </a:txBody>
                  <a:tcPr marL="87451" marR="87451" marT="43725" marB="43725" anchor="ctr"/>
                </a:tc>
                <a:tc>
                  <a:txBody>
                    <a:bodyPr/>
                    <a:lstStyle/>
                    <a:p>
                      <a:pPr>
                        <a:buNone/>
                      </a:pPr>
                      <a:r>
                        <a:rPr lang="en-CA" sz="1700" b="1" dirty="0"/>
                        <a:t>Details</a:t>
                      </a:r>
                      <a:endParaRPr lang="en-CA" sz="1700" dirty="0"/>
                    </a:p>
                  </a:txBody>
                  <a:tcPr marL="87451" marR="87451" marT="43725" marB="43725" anchor="ctr"/>
                </a:tc>
                <a:tc>
                  <a:txBody>
                    <a:bodyPr/>
                    <a:lstStyle/>
                    <a:p>
                      <a:pPr>
                        <a:buNone/>
                      </a:pPr>
                      <a:r>
                        <a:rPr lang="en-CA" sz="1700" b="1" dirty="0"/>
                        <a:t>Modifications</a:t>
                      </a:r>
                    </a:p>
                  </a:txBody>
                  <a:tcPr marL="87451" marR="87451" marT="43725" marB="43725" anchor="ctr"/>
                </a:tc>
                <a:extLst>
                  <a:ext uri="{0D108BD9-81ED-4DB2-BD59-A6C34878D82A}">
                    <a16:rowId xmlns:a16="http://schemas.microsoft.com/office/drawing/2014/main" val="3880920987"/>
                  </a:ext>
                </a:extLst>
              </a:tr>
              <a:tr h="587578">
                <a:tc>
                  <a:txBody>
                    <a:bodyPr/>
                    <a:lstStyle/>
                    <a:p>
                      <a:pPr>
                        <a:buNone/>
                      </a:pPr>
                      <a:r>
                        <a:rPr lang="en-CA" sz="1700" b="1"/>
                        <a:t>M</a:t>
                      </a:r>
                      <a:endParaRPr lang="en-CA" sz="1700"/>
                    </a:p>
                  </a:txBody>
                  <a:tcPr marL="87451" marR="87451" marT="43725" marB="43725" anchor="ctr"/>
                </a:tc>
                <a:tc>
                  <a:txBody>
                    <a:bodyPr/>
                    <a:lstStyle/>
                    <a:p>
                      <a:pPr>
                        <a:buNone/>
                      </a:pPr>
                      <a:r>
                        <a:rPr lang="en-CA" sz="1700" b="1"/>
                        <a:t>Medications</a:t>
                      </a:r>
                      <a:endParaRPr lang="en-CA" sz="1700"/>
                    </a:p>
                  </a:txBody>
                  <a:tcPr marL="87451" marR="87451" marT="43725" marB="43725" anchor="ctr"/>
                </a:tc>
                <a:tc>
                  <a:txBody>
                    <a:bodyPr/>
                    <a:lstStyle/>
                    <a:p>
                      <a:pPr>
                        <a:buNone/>
                      </a:pPr>
                      <a:r>
                        <a:rPr lang="en-US" sz="1700"/>
                        <a:t>Current meds, compliance, effect of medication</a:t>
                      </a:r>
                    </a:p>
                  </a:txBody>
                  <a:tcPr marL="87451" marR="87451" marT="43725" marB="43725"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New times roman"/>
                        </a:rPr>
                        <a:t>Bring medications</a:t>
                      </a:r>
                    </a:p>
                    <a:p>
                      <a:pPr>
                        <a:buNone/>
                      </a:pPr>
                      <a:endParaRPr lang="en-US" sz="1700" dirty="0"/>
                    </a:p>
                  </a:txBody>
                  <a:tcPr marL="87451" marR="87451" marT="43725" marB="43725" anchor="ctr"/>
                </a:tc>
                <a:extLst>
                  <a:ext uri="{0D108BD9-81ED-4DB2-BD59-A6C34878D82A}">
                    <a16:rowId xmlns:a16="http://schemas.microsoft.com/office/drawing/2014/main" val="3568678654"/>
                  </a:ext>
                </a:extLst>
              </a:tr>
              <a:tr h="859232">
                <a:tc>
                  <a:txBody>
                    <a:bodyPr/>
                    <a:lstStyle/>
                    <a:p>
                      <a:pPr>
                        <a:buNone/>
                      </a:pPr>
                      <a:r>
                        <a:rPr lang="en-CA" sz="1700" b="1"/>
                        <a:t>O</a:t>
                      </a:r>
                      <a:endParaRPr lang="en-CA" sz="1700"/>
                    </a:p>
                  </a:txBody>
                  <a:tcPr marL="87451" marR="87451" marT="43725" marB="43725" anchor="ctr"/>
                </a:tc>
                <a:tc>
                  <a:txBody>
                    <a:bodyPr/>
                    <a:lstStyle/>
                    <a:p>
                      <a:pPr>
                        <a:buNone/>
                      </a:pPr>
                      <a:r>
                        <a:rPr lang="en-CA" sz="1700" b="1"/>
                        <a:t>Onset &amp; Frequency</a:t>
                      </a:r>
                      <a:endParaRPr lang="en-CA" sz="1700"/>
                    </a:p>
                  </a:txBody>
                  <a:tcPr marL="87451" marR="87451" marT="43725" marB="43725" anchor="ctr"/>
                </a:tc>
                <a:tc>
                  <a:txBody>
                    <a:bodyPr/>
                    <a:lstStyle/>
                    <a:p>
                      <a:pPr>
                        <a:buNone/>
                      </a:pPr>
                      <a:r>
                        <a:rPr lang="en-US" sz="1700" dirty="0"/>
                        <a:t>When did it first start, at what usual time How often</a:t>
                      </a:r>
                    </a:p>
                  </a:txBody>
                  <a:tcPr marL="87451" marR="87451" marT="43725" marB="43725"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latin typeface="New times roman"/>
                        </a:rPr>
                        <a:t>Schedule appointments when attacks are least likely</a:t>
                      </a:r>
                    </a:p>
                    <a:p>
                      <a:pPr>
                        <a:buNone/>
                      </a:pPr>
                      <a:endParaRPr lang="en-US" sz="1700" dirty="0"/>
                    </a:p>
                  </a:txBody>
                  <a:tcPr marL="87451" marR="87451" marT="43725" marB="43725" anchor="ctr"/>
                </a:tc>
                <a:extLst>
                  <a:ext uri="{0D108BD9-81ED-4DB2-BD59-A6C34878D82A}">
                    <a16:rowId xmlns:a16="http://schemas.microsoft.com/office/drawing/2014/main" val="3111843481"/>
                  </a:ext>
                </a:extLst>
              </a:tr>
              <a:tr h="587578">
                <a:tc>
                  <a:txBody>
                    <a:bodyPr/>
                    <a:lstStyle/>
                    <a:p>
                      <a:pPr>
                        <a:buNone/>
                      </a:pPr>
                      <a:r>
                        <a:rPr lang="en-CA" sz="1700" b="1"/>
                        <a:t>T</a:t>
                      </a:r>
                      <a:endParaRPr lang="en-CA" sz="1700"/>
                    </a:p>
                  </a:txBody>
                  <a:tcPr marL="87451" marR="87451" marT="43725" marB="43725" anchor="ctr"/>
                </a:tc>
                <a:tc>
                  <a:txBody>
                    <a:bodyPr/>
                    <a:lstStyle/>
                    <a:p>
                      <a:pPr>
                        <a:buNone/>
                      </a:pPr>
                      <a:r>
                        <a:rPr lang="en-CA" sz="1700" b="1"/>
                        <a:t>Triggers</a:t>
                      </a:r>
                      <a:endParaRPr lang="en-CA" sz="1700"/>
                    </a:p>
                  </a:txBody>
                  <a:tcPr marL="87451" marR="87451" marT="43725" marB="43725" anchor="ctr"/>
                </a:tc>
                <a:tc>
                  <a:txBody>
                    <a:bodyPr/>
                    <a:lstStyle/>
                    <a:p>
                      <a:pPr>
                        <a:buNone/>
                      </a:pPr>
                      <a:r>
                        <a:rPr lang="en-US" sz="1700" dirty="0"/>
                        <a:t>What provokes it (e.g., exercise, allergens, stress, infection)</a:t>
                      </a:r>
                    </a:p>
                  </a:txBody>
                  <a:tcPr marL="87451" marR="87451" marT="43725" marB="43725"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New times roman"/>
                        </a:rPr>
                        <a:t>Avoid triggers </a:t>
                      </a:r>
                    </a:p>
                    <a:p>
                      <a:pPr>
                        <a:buNone/>
                      </a:pPr>
                      <a:endParaRPr lang="en-US" sz="1700" dirty="0"/>
                    </a:p>
                  </a:txBody>
                  <a:tcPr marL="87451" marR="87451" marT="43725" marB="43725" anchor="ctr"/>
                </a:tc>
                <a:extLst>
                  <a:ext uri="{0D108BD9-81ED-4DB2-BD59-A6C34878D82A}">
                    <a16:rowId xmlns:a16="http://schemas.microsoft.com/office/drawing/2014/main" val="3851359163"/>
                  </a:ext>
                </a:extLst>
              </a:tr>
              <a:tr h="587578">
                <a:tc>
                  <a:txBody>
                    <a:bodyPr/>
                    <a:lstStyle/>
                    <a:p>
                      <a:pPr>
                        <a:buNone/>
                      </a:pPr>
                      <a:r>
                        <a:rPr lang="en-CA" sz="1700" b="1"/>
                        <a:t>H</a:t>
                      </a:r>
                      <a:endParaRPr lang="en-CA" sz="1700"/>
                    </a:p>
                  </a:txBody>
                  <a:tcPr marL="87451" marR="87451" marT="43725" marB="43725" anchor="ctr"/>
                </a:tc>
                <a:tc>
                  <a:txBody>
                    <a:bodyPr/>
                    <a:lstStyle/>
                    <a:p>
                      <a:pPr>
                        <a:buNone/>
                      </a:pPr>
                      <a:r>
                        <a:rPr lang="en-CA" sz="1700" b="1"/>
                        <a:t>Hospitalization History</a:t>
                      </a:r>
                      <a:endParaRPr lang="en-CA" sz="1700"/>
                    </a:p>
                  </a:txBody>
                  <a:tcPr marL="87451" marR="87451" marT="43725" marB="43725" anchor="ctr"/>
                </a:tc>
                <a:tc>
                  <a:txBody>
                    <a:bodyPr/>
                    <a:lstStyle/>
                    <a:p>
                      <a:pPr>
                        <a:buNone/>
                      </a:pPr>
                      <a:r>
                        <a:rPr lang="en-US" sz="1700"/>
                        <a:t>Any ER visits or admissions for this condition</a:t>
                      </a:r>
                    </a:p>
                  </a:txBody>
                  <a:tcPr marL="87451" marR="87451" marT="43725" marB="43725"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700" dirty="0"/>
                        <a:t>Medical Consult (4 weeks/1 month)</a:t>
                      </a:r>
                    </a:p>
                  </a:txBody>
                  <a:tcPr marL="87451" marR="87451" marT="43725" marB="43725" anchor="ctr"/>
                </a:tc>
                <a:extLst>
                  <a:ext uri="{0D108BD9-81ED-4DB2-BD59-A6C34878D82A}">
                    <a16:rowId xmlns:a16="http://schemas.microsoft.com/office/drawing/2014/main" val="505040365"/>
                  </a:ext>
                </a:extLst>
              </a:tr>
              <a:tr h="581297">
                <a:tc>
                  <a:txBody>
                    <a:bodyPr/>
                    <a:lstStyle/>
                    <a:p>
                      <a:pPr>
                        <a:buNone/>
                      </a:pPr>
                      <a:r>
                        <a:rPr lang="en-CA" sz="1700" b="1"/>
                        <a:t>E</a:t>
                      </a:r>
                      <a:endParaRPr lang="en-CA" sz="1700"/>
                    </a:p>
                  </a:txBody>
                  <a:tcPr marL="87451" marR="87451" marT="43725" marB="43725" anchor="ctr"/>
                </a:tc>
                <a:tc>
                  <a:txBody>
                    <a:bodyPr/>
                    <a:lstStyle/>
                    <a:p>
                      <a:pPr>
                        <a:buNone/>
                      </a:pPr>
                      <a:r>
                        <a:rPr lang="en-CA" sz="1700" b="1"/>
                        <a:t>Episode Duration</a:t>
                      </a:r>
                      <a:endParaRPr lang="en-CA" sz="1700"/>
                    </a:p>
                  </a:txBody>
                  <a:tcPr marL="87451" marR="87451" marT="43725" marB="43725" anchor="ctr"/>
                </a:tc>
                <a:tc>
                  <a:txBody>
                    <a:bodyPr/>
                    <a:lstStyle/>
                    <a:p>
                      <a:pPr>
                        <a:buNone/>
                      </a:pPr>
                      <a:r>
                        <a:rPr lang="en-US" sz="1700" dirty="0"/>
                        <a:t>How long does each attack last</a:t>
                      </a:r>
                    </a:p>
                  </a:txBody>
                  <a:tcPr marL="87451" marR="87451" marT="43725" marB="43725" anchor="ctr"/>
                </a:tc>
                <a:tc>
                  <a:txBody>
                    <a:bodyPr/>
                    <a:lstStyle/>
                    <a:p>
                      <a:pPr>
                        <a:buNone/>
                      </a:pPr>
                      <a:endParaRPr lang="en-US" sz="1700" dirty="0"/>
                    </a:p>
                  </a:txBody>
                  <a:tcPr marL="87451" marR="87451" marT="43725" marB="43725" anchor="ctr"/>
                </a:tc>
                <a:extLst>
                  <a:ext uri="{0D108BD9-81ED-4DB2-BD59-A6C34878D82A}">
                    <a16:rowId xmlns:a16="http://schemas.microsoft.com/office/drawing/2014/main" val="4129000640"/>
                  </a:ext>
                </a:extLst>
              </a:tr>
              <a:tr h="839397">
                <a:tc>
                  <a:txBody>
                    <a:bodyPr/>
                    <a:lstStyle/>
                    <a:p>
                      <a:pPr>
                        <a:buNone/>
                      </a:pPr>
                      <a:r>
                        <a:rPr lang="en-CA" sz="1700" b="1"/>
                        <a:t>R</a:t>
                      </a:r>
                      <a:endParaRPr lang="en-CA" sz="1700"/>
                    </a:p>
                  </a:txBody>
                  <a:tcPr marL="87451" marR="87451" marT="43725" marB="43725" anchor="ctr"/>
                </a:tc>
                <a:tc>
                  <a:txBody>
                    <a:bodyPr/>
                    <a:lstStyle/>
                    <a:p>
                      <a:pPr>
                        <a:buNone/>
                      </a:pPr>
                      <a:r>
                        <a:rPr lang="en-CA" sz="1700" b="1" dirty="0"/>
                        <a:t>Recent Changes in attack</a:t>
                      </a:r>
                      <a:endParaRPr lang="en-CA" sz="1700" dirty="0"/>
                    </a:p>
                  </a:txBody>
                  <a:tcPr marL="87451" marR="87451" marT="43725" marB="43725" anchor="ctr"/>
                </a:tc>
                <a:tc>
                  <a:txBody>
                    <a:bodyPr/>
                    <a:lstStyle/>
                    <a:p>
                      <a:pPr>
                        <a:buNone/>
                      </a:pPr>
                      <a:r>
                        <a:rPr lang="en-US" sz="1700" dirty="0"/>
                        <a:t>Onset/frequency/Severity </a:t>
                      </a:r>
                    </a:p>
                  </a:txBody>
                  <a:tcPr marL="87451" marR="87451" marT="43725" marB="43725" anchor="ctr"/>
                </a:tc>
                <a:tc>
                  <a:txBody>
                    <a:bodyPr/>
                    <a:lstStyle/>
                    <a:p>
                      <a:pPr>
                        <a:buNone/>
                      </a:pPr>
                      <a:r>
                        <a:rPr lang="en-US" sz="1700" dirty="0"/>
                        <a:t>Medical Consult</a:t>
                      </a:r>
                    </a:p>
                  </a:txBody>
                  <a:tcPr marL="87451" marR="87451" marT="43725" marB="43725" anchor="ctr"/>
                </a:tc>
                <a:extLst>
                  <a:ext uri="{0D108BD9-81ED-4DB2-BD59-A6C34878D82A}">
                    <a16:rowId xmlns:a16="http://schemas.microsoft.com/office/drawing/2014/main" val="3016001358"/>
                  </a:ext>
                </a:extLst>
              </a:tr>
            </a:tbl>
          </a:graphicData>
        </a:graphic>
      </p:graphicFrame>
      <p:sp>
        <p:nvSpPr>
          <p:cNvPr id="5" name="TextBox 4">
            <a:extLst>
              <a:ext uri="{FF2B5EF4-FFF2-40B4-BE49-F238E27FC236}">
                <a16:creationId xmlns:a16="http://schemas.microsoft.com/office/drawing/2014/main" id="{48D683B9-8F06-1118-3905-67D38EDCEB0A}"/>
              </a:ext>
            </a:extLst>
          </p:cNvPr>
          <p:cNvSpPr txBox="1"/>
          <p:nvPr/>
        </p:nvSpPr>
        <p:spPr>
          <a:xfrm>
            <a:off x="5791200" y="989012"/>
            <a:ext cx="5915925" cy="646331"/>
          </a:xfrm>
          <a:prstGeom prst="rect">
            <a:avLst/>
          </a:prstGeom>
          <a:noFill/>
          <a:ln w="38100">
            <a:solidFill>
              <a:schemeClr val="accent1"/>
            </a:solidFill>
          </a:ln>
        </p:spPr>
        <p:txBody>
          <a:bodyPr wrap="square">
            <a:spAutoFit/>
          </a:bodyPr>
          <a:lstStyle/>
          <a:p>
            <a:pPr marL="0" lvl="0" indent="0" algn="ctr">
              <a:buNone/>
            </a:pPr>
            <a:r>
              <a:rPr lang="en-US" b="1" u="sng" dirty="0">
                <a:solidFill>
                  <a:srgbClr val="FF0000"/>
                </a:solidFill>
                <a:highlight>
                  <a:srgbClr val="FFFF00"/>
                </a:highlight>
              </a:rPr>
              <a:t>If Patient has history of attack in last dental visit</a:t>
            </a:r>
            <a:r>
              <a:rPr lang="en-US" dirty="0">
                <a:highlight>
                  <a:srgbClr val="FFFF00"/>
                </a:highlight>
              </a:rPr>
              <a:t>:</a:t>
            </a:r>
          </a:p>
          <a:p>
            <a:pPr marL="0" lvl="0" indent="0">
              <a:buNone/>
            </a:pPr>
            <a:r>
              <a:rPr lang="en-GB" b="1" dirty="0">
                <a:solidFill>
                  <a:schemeClr val="accent1"/>
                </a:solidFill>
              </a:rPr>
              <a:t> </a:t>
            </a:r>
            <a:r>
              <a:rPr lang="en-GB" dirty="0">
                <a:solidFill>
                  <a:schemeClr val="accent1"/>
                </a:solidFill>
              </a:rPr>
              <a:t>(type of visit, procedure, stress level, how was it managed</a:t>
            </a:r>
            <a:r>
              <a:rPr lang="en-GB" dirty="0"/>
              <a:t>)</a:t>
            </a:r>
          </a:p>
        </p:txBody>
      </p:sp>
    </p:spTree>
    <p:extLst>
      <p:ext uri="{BB962C8B-B14F-4D97-AF65-F5344CB8AC3E}">
        <p14:creationId xmlns:p14="http://schemas.microsoft.com/office/powerpoint/2010/main" val="27707763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63B88-C9A0-9FFD-BEF0-7DDE3EFB80C9}"/>
              </a:ext>
            </a:extLst>
          </p:cNvPr>
          <p:cNvSpPr>
            <a:spLocks noGrp="1"/>
          </p:cNvSpPr>
          <p:nvPr>
            <p:ph type="title"/>
          </p:nvPr>
        </p:nvSpPr>
        <p:spPr/>
        <p:txBody>
          <a:bodyPr/>
          <a:lstStyle/>
          <a:p>
            <a:r>
              <a:rPr lang="en-CA" sz="3200" dirty="0"/>
              <a:t> Asthma                                               Allergy   </a:t>
            </a:r>
          </a:p>
        </p:txBody>
      </p:sp>
      <p:sp>
        <p:nvSpPr>
          <p:cNvPr id="7" name="Content Placeholder 2">
            <a:extLst>
              <a:ext uri="{FF2B5EF4-FFF2-40B4-BE49-F238E27FC236}">
                <a16:creationId xmlns:a16="http://schemas.microsoft.com/office/drawing/2014/main" id="{D297C824-9581-19B3-A8ED-079AB237DBF9}"/>
              </a:ext>
            </a:extLst>
          </p:cNvPr>
          <p:cNvSpPr txBox="1">
            <a:spLocks/>
          </p:cNvSpPr>
          <p:nvPr/>
        </p:nvSpPr>
        <p:spPr>
          <a:xfrm>
            <a:off x="533400" y="2057400"/>
            <a:ext cx="5562600" cy="2971800"/>
          </a:xfrm>
          <a:prstGeom prst="rect">
            <a:avLst/>
          </a:prstGeom>
          <a:noFill/>
          <a:ln>
            <a:solidFill>
              <a:srgbClr val="003366"/>
            </a:solidFill>
          </a:ln>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00000"/>
              </a:lnSpc>
              <a:buFont typeface="Wingdings" panose="05000000000000000000" pitchFamily="2" charset="2"/>
              <a:buChar char="ü"/>
            </a:pPr>
            <a:r>
              <a:rPr lang="en-US" sz="1600" dirty="0">
                <a:latin typeface="New times roman"/>
              </a:rPr>
              <a:t>Semi supine or upright chair position for asthma.</a:t>
            </a:r>
          </a:p>
          <a:p>
            <a:pPr>
              <a:lnSpc>
                <a:spcPct val="100000"/>
              </a:lnSpc>
              <a:buFont typeface="Wingdings" panose="05000000000000000000" pitchFamily="2" charset="2"/>
              <a:buChar char="ü"/>
            </a:pPr>
            <a:r>
              <a:rPr lang="en-US" sz="1600" dirty="0">
                <a:latin typeface="New times roman"/>
              </a:rPr>
              <a:t>If sedation is required, nitrous oxide–oxygen </a:t>
            </a:r>
            <a:r>
              <a:rPr lang="en-CA" sz="1600" dirty="0">
                <a:latin typeface="New times roman"/>
              </a:rPr>
              <a:t>inhalation is best. Benzodiazepines </a:t>
            </a:r>
            <a:r>
              <a:rPr lang="en-US" sz="1600" dirty="0">
                <a:latin typeface="New times roman"/>
              </a:rPr>
              <a:t>can be given short term for well controlled cases. </a:t>
            </a:r>
          </a:p>
          <a:p>
            <a:pPr>
              <a:lnSpc>
                <a:spcPct val="100000"/>
              </a:lnSpc>
              <a:buFont typeface="Wingdings" panose="05000000000000000000" pitchFamily="2" charset="2"/>
              <a:buChar char="ü"/>
            </a:pPr>
            <a:r>
              <a:rPr lang="en-CA" sz="1600" dirty="0">
                <a:latin typeface="New times roman"/>
              </a:rPr>
              <a:t>Narcotics (opioids) and barbiturates </a:t>
            </a:r>
            <a:r>
              <a:rPr lang="en-US" sz="1600" dirty="0">
                <a:latin typeface="New times roman"/>
              </a:rPr>
              <a:t>are avoided in severe asthma.</a:t>
            </a:r>
          </a:p>
          <a:p>
            <a:pPr>
              <a:lnSpc>
                <a:spcPct val="100000"/>
              </a:lnSpc>
              <a:buFont typeface="Wingdings" panose="05000000000000000000" pitchFamily="2" charset="2"/>
              <a:buChar char="ü"/>
            </a:pPr>
            <a:r>
              <a:rPr lang="en-CA" sz="1600" dirty="0">
                <a:latin typeface="New times roman"/>
              </a:rPr>
              <a:t>Avoid ASA in all patients with asthma, avoid NSAIDS only in persistent cases.</a:t>
            </a:r>
          </a:p>
          <a:p>
            <a:pPr>
              <a:lnSpc>
                <a:spcPct val="100000"/>
              </a:lnSpc>
              <a:buFont typeface="Wingdings" panose="05000000000000000000" pitchFamily="2" charset="2"/>
              <a:buChar char="ü"/>
            </a:pPr>
            <a:r>
              <a:rPr lang="en-US" sz="1600" dirty="0">
                <a:latin typeface="New times roman"/>
              </a:rPr>
              <a:t>Avoid NSAIDS with ASA induced asthma and nasal polyps.</a:t>
            </a:r>
          </a:p>
        </p:txBody>
      </p:sp>
      <p:sp>
        <p:nvSpPr>
          <p:cNvPr id="3" name="Content Placeholder 2">
            <a:extLst>
              <a:ext uri="{FF2B5EF4-FFF2-40B4-BE49-F238E27FC236}">
                <a16:creationId xmlns:a16="http://schemas.microsoft.com/office/drawing/2014/main" id="{622726D1-4BAA-E0F3-0001-870D49758D54}"/>
              </a:ext>
            </a:extLst>
          </p:cNvPr>
          <p:cNvSpPr txBox="1">
            <a:spLocks/>
          </p:cNvSpPr>
          <p:nvPr/>
        </p:nvSpPr>
        <p:spPr>
          <a:xfrm>
            <a:off x="6553200" y="2057400"/>
            <a:ext cx="4953000" cy="2971800"/>
          </a:xfrm>
          <a:prstGeom prst="rect">
            <a:avLst/>
          </a:prstGeom>
          <a:ln>
            <a:solidFill>
              <a:srgbClr val="003366"/>
            </a:solidFill>
          </a:ln>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ü"/>
            </a:pPr>
            <a:r>
              <a:rPr lang="en-CA" sz="1800" dirty="0">
                <a:solidFill>
                  <a:schemeClr val="tx1"/>
                </a:solidFill>
              </a:rPr>
              <a:t>Allergen details.</a:t>
            </a:r>
          </a:p>
          <a:p>
            <a:pPr>
              <a:buFont typeface="Wingdings" panose="05000000000000000000" pitchFamily="2" charset="2"/>
              <a:buChar char="ü"/>
            </a:pPr>
            <a:r>
              <a:rPr lang="en-CA" sz="1800" dirty="0">
                <a:solidFill>
                  <a:schemeClr val="tx1"/>
                </a:solidFill>
              </a:rPr>
              <a:t>Documented/ Not Documented.</a:t>
            </a:r>
            <a:endParaRPr lang="en-US" sz="1800" dirty="0">
              <a:solidFill>
                <a:schemeClr val="tx1"/>
              </a:solidFill>
            </a:endParaRPr>
          </a:p>
          <a:p>
            <a:pPr>
              <a:buFont typeface="Wingdings" panose="05000000000000000000" pitchFamily="2" charset="2"/>
              <a:buChar char="ü"/>
            </a:pPr>
            <a:r>
              <a:rPr lang="en-US" sz="1800" dirty="0">
                <a:solidFill>
                  <a:schemeClr val="tx1"/>
                </a:solidFill>
              </a:rPr>
              <a:t>Type of reaction: Trouble breathing or significant swelling  </a:t>
            </a:r>
          </a:p>
          <a:p>
            <a:pPr>
              <a:buFont typeface="Wingdings" panose="05000000000000000000" pitchFamily="2" charset="2"/>
              <a:buChar char="ü"/>
            </a:pPr>
            <a:r>
              <a:rPr lang="en-US" sz="1800" dirty="0">
                <a:solidFill>
                  <a:schemeClr val="tx1"/>
                </a:solidFill>
              </a:rPr>
              <a:t>Past hospitalization  </a:t>
            </a:r>
          </a:p>
          <a:p>
            <a:pPr>
              <a:buFont typeface="Wingdings" panose="05000000000000000000" pitchFamily="2" charset="2"/>
              <a:buChar char="ü"/>
            </a:pPr>
            <a:r>
              <a:rPr lang="en-US" sz="1800" dirty="0">
                <a:solidFill>
                  <a:schemeClr val="tx1"/>
                </a:solidFill>
              </a:rPr>
              <a:t> </a:t>
            </a:r>
            <a:r>
              <a:rPr lang="en-US" b="1" u="sng" dirty="0">
                <a:solidFill>
                  <a:srgbClr val="0070C0"/>
                </a:solidFill>
              </a:rPr>
              <a:t>Latex allergy</a:t>
            </a:r>
          </a:p>
          <a:p>
            <a:pPr marL="0" indent="0">
              <a:buNone/>
            </a:pPr>
            <a:r>
              <a:rPr lang="en-US" sz="1800" dirty="0">
                <a:solidFill>
                  <a:schemeClr val="tx1"/>
                </a:solidFill>
              </a:rPr>
              <a:t>Be Aware: Gloves, rubber dam, rubber in anesthetic </a:t>
            </a:r>
            <a:r>
              <a:rPr lang="en-US" sz="1800" dirty="0" err="1">
                <a:solidFill>
                  <a:schemeClr val="tx1"/>
                </a:solidFill>
              </a:rPr>
              <a:t>carpules</a:t>
            </a:r>
            <a:r>
              <a:rPr lang="en-US" sz="1800" dirty="0">
                <a:solidFill>
                  <a:schemeClr val="tx1"/>
                </a:solidFill>
              </a:rPr>
              <a:t>, suction tubing, mixing bowls, blood pressure cuffs/pump, stethoscope, bite block, prophy cup, etc.</a:t>
            </a:r>
          </a:p>
          <a:p>
            <a:pPr marL="0" indent="0">
              <a:buFont typeface="Calibri" panose="020F0502020204030204" pitchFamily="34" charset="0"/>
              <a:buNone/>
            </a:pPr>
            <a:endParaRPr lang="en-CA" sz="1800" dirty="0"/>
          </a:p>
        </p:txBody>
      </p:sp>
    </p:spTree>
    <p:extLst>
      <p:ext uri="{BB962C8B-B14F-4D97-AF65-F5344CB8AC3E}">
        <p14:creationId xmlns:p14="http://schemas.microsoft.com/office/powerpoint/2010/main" val="38189393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2609D-8237-ADAA-47A7-5E0B4BF669CF}"/>
              </a:ext>
            </a:extLst>
          </p:cNvPr>
          <p:cNvSpPr>
            <a:spLocks noGrp="1"/>
          </p:cNvSpPr>
          <p:nvPr>
            <p:ph type="title"/>
          </p:nvPr>
        </p:nvSpPr>
        <p:spPr>
          <a:xfrm>
            <a:off x="1066800" y="381000"/>
            <a:ext cx="10058400" cy="1450757"/>
          </a:xfrm>
        </p:spPr>
        <p:txBody>
          <a:bodyPr anchor="b">
            <a:normAutofit/>
          </a:bodyPr>
          <a:lstStyle/>
          <a:p>
            <a:r>
              <a:rPr lang="en-CA" dirty="0"/>
              <a:t>Pregnancy</a:t>
            </a:r>
          </a:p>
        </p:txBody>
      </p:sp>
      <p:sp>
        <p:nvSpPr>
          <p:cNvPr id="3" name="Content Placeholder 2">
            <a:extLst>
              <a:ext uri="{FF2B5EF4-FFF2-40B4-BE49-F238E27FC236}">
                <a16:creationId xmlns:a16="http://schemas.microsoft.com/office/drawing/2014/main" id="{BD41D6B0-04D5-FC55-DDB9-B95E939A9F25}"/>
              </a:ext>
            </a:extLst>
          </p:cNvPr>
          <p:cNvSpPr>
            <a:spLocks noGrp="1"/>
          </p:cNvSpPr>
          <p:nvPr>
            <p:ph type="subTitle" idx="4294967295"/>
          </p:nvPr>
        </p:nvSpPr>
        <p:spPr>
          <a:xfrm>
            <a:off x="533401" y="2773362"/>
            <a:ext cx="3352800" cy="1722438"/>
          </a:xfrm>
          <a:noFill/>
        </p:spPr>
        <p:txBody>
          <a:bodyPr anchor="t">
            <a:normAutofit/>
          </a:bodyPr>
          <a:lstStyle/>
          <a:p>
            <a:r>
              <a:rPr lang="en-CA" b="0" i="0" u="none" strike="noStrike" baseline="0" dirty="0">
                <a:solidFill>
                  <a:schemeClr val="tx1"/>
                </a:solidFill>
                <a:latin typeface="+mj-lt"/>
                <a:cs typeface="Arial" panose="020B0604020202020204" pitchFamily="34" charset="0"/>
              </a:rPr>
              <a:t>Type of treatment procedure</a:t>
            </a:r>
          </a:p>
          <a:p>
            <a:r>
              <a:rPr lang="en-CA" b="0" i="0" u="none" strike="noStrike" baseline="0" dirty="0">
                <a:solidFill>
                  <a:schemeClr val="tx1"/>
                </a:solidFill>
                <a:latin typeface="+mj-lt"/>
                <a:cs typeface="Arial" panose="020B0604020202020204" pitchFamily="34" charset="0"/>
              </a:rPr>
              <a:t>Trimester</a:t>
            </a:r>
          </a:p>
          <a:p>
            <a:r>
              <a:rPr lang="en-US" b="0" i="0" u="none" strike="noStrike" baseline="0" dirty="0">
                <a:solidFill>
                  <a:schemeClr val="tx1"/>
                </a:solidFill>
                <a:latin typeface="+mj-lt"/>
                <a:cs typeface="Arial" panose="020B0604020202020204" pitchFamily="34" charset="0"/>
              </a:rPr>
              <a:t>Complications in previous or current pregnancy</a:t>
            </a:r>
            <a:endParaRPr lang="en-CA" dirty="0">
              <a:solidFill>
                <a:schemeClr val="tx1"/>
              </a:solidFill>
              <a:latin typeface="+mj-lt"/>
              <a:cs typeface="Arial" panose="020B0604020202020204" pitchFamily="34" charset="0"/>
            </a:endParaRPr>
          </a:p>
        </p:txBody>
      </p:sp>
      <p:sp>
        <p:nvSpPr>
          <p:cNvPr id="4" name="Content Placeholder 1">
            <a:extLst>
              <a:ext uri="{FF2B5EF4-FFF2-40B4-BE49-F238E27FC236}">
                <a16:creationId xmlns:a16="http://schemas.microsoft.com/office/drawing/2014/main" id="{A073D309-5F5A-229E-DF8F-1736A1A912F8}"/>
              </a:ext>
            </a:extLst>
          </p:cNvPr>
          <p:cNvSpPr txBox="1">
            <a:spLocks/>
          </p:cNvSpPr>
          <p:nvPr/>
        </p:nvSpPr>
        <p:spPr>
          <a:xfrm>
            <a:off x="4572000" y="2114550"/>
            <a:ext cx="6705600" cy="3448050"/>
          </a:xfrm>
          <a:prstGeom prst="rect">
            <a:avLst/>
          </a:prstGeom>
          <a:ln>
            <a:solidFill>
              <a:schemeClr val="accent1"/>
            </a:solidFill>
          </a:ln>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Wingdings" panose="05000000000000000000" pitchFamily="2" charset="2"/>
              <a:buChar char="ü"/>
            </a:pPr>
            <a:r>
              <a:rPr lang="en-US" sz="1800" dirty="0">
                <a:latin typeface="+mj-lt"/>
                <a:cs typeface="Arial" panose="020B0604020202020204" pitchFamily="34" charset="0"/>
              </a:rPr>
              <a:t>Delay routine treatment in 1st Trimester </a:t>
            </a:r>
          </a:p>
          <a:p>
            <a:pPr>
              <a:buFont typeface="Wingdings" panose="05000000000000000000" pitchFamily="2" charset="2"/>
              <a:buChar char="ü"/>
            </a:pPr>
            <a:r>
              <a:rPr lang="en-US" sz="1800" dirty="0">
                <a:latin typeface="+mj-lt"/>
                <a:cs typeface="Arial" panose="020B0604020202020204" pitchFamily="34" charset="0"/>
              </a:rPr>
              <a:t>Delay all elective surgery until delivery.</a:t>
            </a:r>
          </a:p>
          <a:p>
            <a:pPr>
              <a:buFont typeface="Wingdings" panose="05000000000000000000" pitchFamily="2" charset="2"/>
              <a:buChar char="ü"/>
            </a:pPr>
            <a:r>
              <a:rPr lang="en-US" sz="1800" dirty="0">
                <a:latin typeface="+mj-lt"/>
                <a:cs typeface="Arial" panose="020B0604020202020204" pitchFamily="34" charset="0"/>
              </a:rPr>
              <a:t>Minimize radiographic exposure.</a:t>
            </a:r>
          </a:p>
          <a:p>
            <a:pPr>
              <a:buFont typeface="Wingdings" panose="05000000000000000000" pitchFamily="2" charset="2"/>
              <a:buChar char="ü"/>
            </a:pPr>
            <a:r>
              <a:rPr lang="en-CA" sz="1800" dirty="0">
                <a:latin typeface="+mj-lt"/>
                <a:cs typeface="Arial" panose="020B0604020202020204" pitchFamily="34" charset="0"/>
              </a:rPr>
              <a:t>Short morning appointments, </a:t>
            </a:r>
            <a:r>
              <a:rPr lang="en-US" sz="1800" dirty="0">
                <a:latin typeface="+mj-lt"/>
                <a:cs typeface="Arial" panose="020B0604020202020204" pitchFamily="34" charset="0"/>
              </a:rPr>
              <a:t>Semi reclined left lateral position.</a:t>
            </a:r>
          </a:p>
          <a:p>
            <a:pPr>
              <a:buFont typeface="Wingdings" panose="05000000000000000000" pitchFamily="2" charset="2"/>
              <a:buChar char="ü"/>
            </a:pPr>
            <a:r>
              <a:rPr lang="en-US" sz="1800" dirty="0">
                <a:latin typeface="+mj-lt"/>
                <a:cs typeface="Arial" panose="020B0604020202020204" pitchFamily="34" charset="0"/>
              </a:rPr>
              <a:t>Avoid  ASA , Anxiolytic drugs, Tetracyclines throughout pregnancy.</a:t>
            </a:r>
          </a:p>
          <a:p>
            <a:pPr>
              <a:buFont typeface="Wingdings" panose="05000000000000000000" pitchFamily="2" charset="2"/>
              <a:buChar char="ü"/>
            </a:pPr>
            <a:r>
              <a:rPr lang="en-US" sz="1800" dirty="0">
                <a:latin typeface="+mj-lt"/>
                <a:cs typeface="Arial" panose="020B0604020202020204" pitchFamily="34" charset="0"/>
              </a:rPr>
              <a:t>Avoid Nitrous oxide in 1st trimester but can give in 3rd trimester provided its 50 % O2.</a:t>
            </a:r>
          </a:p>
          <a:p>
            <a:pPr>
              <a:buFont typeface="Wingdings" panose="05000000000000000000" pitchFamily="2" charset="2"/>
              <a:buChar char="ü"/>
            </a:pPr>
            <a:r>
              <a:rPr lang="en-US" sz="1800" dirty="0">
                <a:latin typeface="+mj-lt"/>
                <a:cs typeface="Arial" panose="020B0604020202020204" pitchFamily="34" charset="0"/>
              </a:rPr>
              <a:t>Avoid NSAIDs in third trimester, can be given in 1st and 2nd trimesters (Ibuprofen). Avoid Opioids in 1</a:t>
            </a:r>
            <a:r>
              <a:rPr lang="en-US" sz="1800" baseline="30000" dirty="0">
                <a:latin typeface="+mj-lt"/>
                <a:cs typeface="Arial" panose="020B0604020202020204" pitchFamily="34" charset="0"/>
              </a:rPr>
              <a:t>st</a:t>
            </a:r>
            <a:r>
              <a:rPr lang="en-US" sz="1800" dirty="0">
                <a:latin typeface="+mj-lt"/>
                <a:cs typeface="Arial" panose="020B0604020202020204" pitchFamily="34" charset="0"/>
              </a:rPr>
              <a:t> and 2</a:t>
            </a:r>
            <a:r>
              <a:rPr lang="en-US" sz="1800" baseline="30000" dirty="0">
                <a:latin typeface="+mj-lt"/>
                <a:cs typeface="Arial" panose="020B0604020202020204" pitchFamily="34" charset="0"/>
              </a:rPr>
              <a:t>nd</a:t>
            </a:r>
            <a:r>
              <a:rPr lang="en-US" sz="1800" dirty="0">
                <a:latin typeface="+mj-lt"/>
                <a:cs typeface="Arial" panose="020B0604020202020204" pitchFamily="34" charset="0"/>
              </a:rPr>
              <a:t> Trimesters.</a:t>
            </a:r>
          </a:p>
        </p:txBody>
      </p:sp>
    </p:spTree>
    <p:extLst>
      <p:ext uri="{BB962C8B-B14F-4D97-AF65-F5344CB8AC3E}">
        <p14:creationId xmlns:p14="http://schemas.microsoft.com/office/powerpoint/2010/main" val="35472770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389C0-044B-1D99-1C67-E535FB9465D5}"/>
              </a:ext>
            </a:extLst>
          </p:cNvPr>
          <p:cNvSpPr>
            <a:spLocks noGrp="1"/>
          </p:cNvSpPr>
          <p:nvPr>
            <p:ph type="title"/>
          </p:nvPr>
        </p:nvSpPr>
        <p:spPr/>
        <p:txBody>
          <a:bodyPr>
            <a:normAutofit/>
          </a:bodyPr>
          <a:lstStyle/>
          <a:p>
            <a:r>
              <a:rPr lang="en-CA" dirty="0"/>
              <a:t>Medical Referral</a:t>
            </a:r>
          </a:p>
        </p:txBody>
      </p:sp>
      <p:sp>
        <p:nvSpPr>
          <p:cNvPr id="3" name="Content Placeholder 2">
            <a:extLst>
              <a:ext uri="{FF2B5EF4-FFF2-40B4-BE49-F238E27FC236}">
                <a16:creationId xmlns:a16="http://schemas.microsoft.com/office/drawing/2014/main" id="{93E94FCD-AA39-4009-77C5-EB203B1C28DC}"/>
              </a:ext>
            </a:extLst>
          </p:cNvPr>
          <p:cNvSpPr>
            <a:spLocks noGrp="1"/>
          </p:cNvSpPr>
          <p:nvPr>
            <p:ph idx="4294967295"/>
          </p:nvPr>
        </p:nvSpPr>
        <p:spPr>
          <a:xfrm>
            <a:off x="5562600" y="304800"/>
            <a:ext cx="6629400" cy="5791200"/>
          </a:xfrm>
          <a:ln>
            <a:solidFill>
              <a:srgbClr val="003366"/>
            </a:solidFill>
          </a:ln>
        </p:spPr>
        <p:txBody>
          <a:bodyPr>
            <a:noAutofit/>
          </a:bodyPr>
          <a:lstStyle/>
          <a:p>
            <a:pPr marL="0" indent="0">
              <a:lnSpc>
                <a:spcPct val="100000"/>
              </a:lnSpc>
              <a:buNone/>
            </a:pPr>
            <a:r>
              <a:rPr lang="en-US" sz="1600" dirty="0"/>
              <a:t>Date</a:t>
            </a:r>
          </a:p>
          <a:p>
            <a:pPr marL="0" indent="0">
              <a:lnSpc>
                <a:spcPct val="100000"/>
              </a:lnSpc>
              <a:buNone/>
            </a:pPr>
            <a:r>
              <a:rPr lang="en-US" sz="1600" dirty="0"/>
              <a:t>From: ID</a:t>
            </a:r>
          </a:p>
          <a:p>
            <a:pPr marL="0" indent="0">
              <a:lnSpc>
                <a:spcPct val="100000"/>
              </a:lnSpc>
              <a:buNone/>
            </a:pPr>
            <a:r>
              <a:rPr lang="en-US" sz="1600" dirty="0"/>
              <a:t>To: Physician</a:t>
            </a:r>
          </a:p>
          <a:p>
            <a:pPr marL="0" indent="0">
              <a:lnSpc>
                <a:spcPct val="100000"/>
              </a:lnSpc>
              <a:buNone/>
            </a:pPr>
            <a:r>
              <a:rPr lang="en-US" sz="1600" dirty="0"/>
              <a:t>RE: XXXXXX (Pt name) (DOB:) </a:t>
            </a:r>
          </a:p>
          <a:p>
            <a:pPr marL="0" indent="0">
              <a:lnSpc>
                <a:spcPct val="100000"/>
              </a:lnSpc>
              <a:buNone/>
            </a:pPr>
            <a:r>
              <a:rPr lang="en-US" sz="1600" dirty="0"/>
              <a:t>Dear Doctor:,</a:t>
            </a:r>
          </a:p>
          <a:p>
            <a:pPr marL="0" indent="0">
              <a:lnSpc>
                <a:spcPct val="100000"/>
              </a:lnSpc>
              <a:buNone/>
            </a:pPr>
            <a:r>
              <a:rPr lang="en-US" sz="1600" dirty="0"/>
              <a:t>Patient named X, presented to clinic for multiple extractions of mobile teeth. M/H revealed uncomplicated joint replacement 5 years ago and Diabetes type 2 (good control).  </a:t>
            </a:r>
          </a:p>
          <a:p>
            <a:pPr marL="0" indent="0">
              <a:lnSpc>
                <a:spcPct val="100000"/>
              </a:lnSpc>
              <a:buNone/>
            </a:pPr>
            <a:r>
              <a:rPr lang="en-US" sz="1600" dirty="0"/>
              <a:t>Past Dental History revealed patient was prescribed antibiotic prophylaxis for multiple extractions. Planned treatment can be accomplished with minimal stress using local anesthetic containing 2% lidocaine and 1:100,000 epinephrine. </a:t>
            </a:r>
          </a:p>
          <a:p>
            <a:pPr marL="0" indent="0">
              <a:lnSpc>
                <a:spcPct val="100000"/>
              </a:lnSpc>
              <a:buNone/>
            </a:pPr>
            <a:r>
              <a:rPr lang="en-US" sz="1600" dirty="0"/>
              <a:t>As per the current guidelines, its not mandatory to give prophylactic antibiotics for joint replacement. Please evaluate and advise or prescribe antibiotics if you find it necessary for the above-mentioned dental treatment. If there are any other health considerations, I should be aware of, please let me know. Should you require any additional information, please do not hesitate to contact me. Informed Consent of the patient attached herewith.</a:t>
            </a:r>
          </a:p>
          <a:p>
            <a:pPr marL="0" indent="0">
              <a:lnSpc>
                <a:spcPct val="100000"/>
              </a:lnSpc>
              <a:buNone/>
            </a:pPr>
            <a:r>
              <a:rPr lang="en-US" sz="1600" dirty="0"/>
              <a:t>Sincerely,.</a:t>
            </a:r>
          </a:p>
        </p:txBody>
      </p:sp>
      <p:sp>
        <p:nvSpPr>
          <p:cNvPr id="4" name="Content Placeholder 2">
            <a:extLst>
              <a:ext uri="{FF2B5EF4-FFF2-40B4-BE49-F238E27FC236}">
                <a16:creationId xmlns:a16="http://schemas.microsoft.com/office/drawing/2014/main" id="{8A1110D2-D9D7-8043-53A8-0B73885090CA}"/>
              </a:ext>
            </a:extLst>
          </p:cNvPr>
          <p:cNvSpPr txBox="1">
            <a:spLocks/>
          </p:cNvSpPr>
          <p:nvPr/>
        </p:nvSpPr>
        <p:spPr>
          <a:xfrm>
            <a:off x="609600" y="2438399"/>
            <a:ext cx="3886200" cy="3657601"/>
          </a:xfrm>
          <a:prstGeom prst="rect">
            <a:avLst/>
          </a:prstGeom>
          <a:ln>
            <a:solidFill>
              <a:srgbClr val="003366"/>
            </a:solidFill>
          </a:ln>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00000"/>
              </a:lnSpc>
              <a:spcBef>
                <a:spcPts val="900"/>
              </a:spcBef>
              <a:spcAft>
                <a:spcPts val="1000"/>
              </a:spcAft>
            </a:pPr>
            <a:r>
              <a:rPr lang="en-CA" sz="1600" dirty="0">
                <a:solidFill>
                  <a:srgbClr val="000000"/>
                </a:solidFill>
                <a:latin typeface="+mj-lt"/>
                <a:ea typeface="Calibri" panose="020F0502020204030204" pitchFamily="34" charset="0"/>
                <a:cs typeface="Times New Roman" panose="02020603050405020304" pitchFamily="18" charset="0"/>
              </a:rPr>
              <a:t> </a:t>
            </a:r>
            <a:r>
              <a:rPr lang="en-US" sz="1600" dirty="0">
                <a:solidFill>
                  <a:srgbClr val="000000"/>
                </a:solidFill>
                <a:latin typeface="+mj-lt"/>
                <a:ea typeface="Calibri" panose="020F0502020204030204" pitchFamily="34" charset="0"/>
                <a:cs typeface="Times New Roman" panose="02020603050405020304" pitchFamily="18" charset="0"/>
              </a:rPr>
              <a:t>1. Patient identifying information. </a:t>
            </a:r>
          </a:p>
          <a:p>
            <a:pPr>
              <a:lnSpc>
                <a:spcPct val="100000"/>
              </a:lnSpc>
              <a:spcAft>
                <a:spcPts val="1000"/>
              </a:spcAft>
            </a:pPr>
            <a:r>
              <a:rPr lang="en-US" sz="1600" dirty="0">
                <a:solidFill>
                  <a:srgbClr val="000000"/>
                </a:solidFill>
                <a:latin typeface="+mj-lt"/>
                <a:ea typeface="Calibri" panose="020F0502020204030204" pitchFamily="34" charset="0"/>
                <a:cs typeface="Times New Roman" panose="02020603050405020304" pitchFamily="18" charset="0"/>
              </a:rPr>
              <a:t>2. The patient’s history and/or the findings and patient’s medication history with dosages. </a:t>
            </a:r>
          </a:p>
          <a:p>
            <a:pPr>
              <a:lnSpc>
                <a:spcPct val="100000"/>
              </a:lnSpc>
              <a:spcAft>
                <a:spcPts val="1000"/>
              </a:spcAft>
            </a:pPr>
            <a:r>
              <a:rPr lang="en-US" sz="1600" dirty="0">
                <a:solidFill>
                  <a:srgbClr val="000000"/>
                </a:solidFill>
                <a:latin typeface="+mj-lt"/>
                <a:ea typeface="Calibri" panose="020F0502020204030204" pitchFamily="34" charset="0"/>
                <a:cs typeface="Times New Roman" panose="02020603050405020304" pitchFamily="18" charset="0"/>
              </a:rPr>
              <a:t>3. The proposed dental treatment.</a:t>
            </a:r>
          </a:p>
          <a:p>
            <a:pPr>
              <a:lnSpc>
                <a:spcPct val="100000"/>
              </a:lnSpc>
              <a:spcAft>
                <a:spcPts val="1000"/>
              </a:spcAft>
            </a:pPr>
            <a:r>
              <a:rPr lang="en-US" sz="1600" dirty="0">
                <a:solidFill>
                  <a:srgbClr val="000000"/>
                </a:solidFill>
                <a:latin typeface="+mj-lt"/>
                <a:ea typeface="Calibri" panose="020F0502020204030204" pitchFamily="34" charset="0"/>
                <a:cs typeface="Times New Roman" panose="02020603050405020304" pitchFamily="18" charset="0"/>
              </a:rPr>
              <a:t>4. A specific request for information or action. </a:t>
            </a:r>
          </a:p>
          <a:p>
            <a:pPr>
              <a:lnSpc>
                <a:spcPct val="100000"/>
              </a:lnSpc>
              <a:spcAft>
                <a:spcPts val="1000"/>
              </a:spcAft>
            </a:pPr>
            <a:r>
              <a:rPr lang="en-US" sz="1600" dirty="0">
                <a:solidFill>
                  <a:srgbClr val="000000"/>
                </a:solidFill>
                <a:latin typeface="+mj-lt"/>
                <a:ea typeface="Calibri" panose="020F0502020204030204" pitchFamily="34" charset="0"/>
                <a:cs typeface="Times New Roman" panose="02020603050405020304" pitchFamily="18" charset="0"/>
              </a:rPr>
              <a:t>5. The dentist’s name, address, telephone and facsimile phone numbers.</a:t>
            </a:r>
            <a:endParaRPr lang="en-CA" dirty="0"/>
          </a:p>
        </p:txBody>
      </p:sp>
    </p:spTree>
    <p:extLst>
      <p:ext uri="{BB962C8B-B14F-4D97-AF65-F5344CB8AC3E}">
        <p14:creationId xmlns:p14="http://schemas.microsoft.com/office/powerpoint/2010/main" val="1460280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Case Scenario – Irreversible Pulpitis</a:t>
            </a:r>
          </a:p>
        </p:txBody>
      </p:sp>
      <p:sp>
        <p:nvSpPr>
          <p:cNvPr id="3" name="TextBox 2"/>
          <p:cNvSpPr txBox="1"/>
          <p:nvPr/>
        </p:nvSpPr>
        <p:spPr>
          <a:xfrm>
            <a:off x="1371600" y="2057400"/>
            <a:ext cx="8153400" cy="2916439"/>
          </a:xfrm>
          <a:prstGeom prst="rect">
            <a:avLst/>
          </a:prstGeom>
          <a:noFill/>
          <a:ln>
            <a:solidFill>
              <a:srgbClr val="003366"/>
            </a:solidFill>
          </a:ln>
        </p:spPr>
        <p:txBody>
          <a:bodyPr wrap="square">
            <a:spAutoFit/>
          </a:bodyPr>
          <a:lstStyle/>
          <a:p>
            <a:endParaRPr dirty="0"/>
          </a:p>
          <a:p>
            <a:pPr algn="l">
              <a:lnSpc>
                <a:spcPct val="150000"/>
              </a:lnSpc>
              <a:defRPr sz="1600"/>
            </a:pPr>
            <a:r>
              <a:rPr sz="1600" dirty="0"/>
              <a:t>Scenario:</a:t>
            </a:r>
            <a:r>
              <a:rPr lang="en-CA" sz="1600" dirty="0"/>
              <a:t> </a:t>
            </a:r>
            <a:r>
              <a:rPr sz="1600" dirty="0"/>
              <a:t>A 32-year-old male presents with severe, lingering pain in the upper left molar region, especially when consuming hot beverages. The pain often radiates to the ear and worsens at night, disrupting sleep.</a:t>
            </a:r>
            <a:r>
              <a:rPr lang="en-CA" sz="1600" dirty="0"/>
              <a:t> Patient is medically h</a:t>
            </a:r>
            <a:r>
              <a:rPr sz="1600" dirty="0" err="1"/>
              <a:t>ealthy</a:t>
            </a:r>
            <a:r>
              <a:rPr lang="en-CA" sz="1600" dirty="0"/>
              <a:t> and non-smoker. </a:t>
            </a:r>
            <a:br>
              <a:rPr sz="1600" dirty="0"/>
            </a:br>
            <a:r>
              <a:rPr lang="en-CA" sz="1600" dirty="0"/>
              <a:t> </a:t>
            </a:r>
            <a:r>
              <a:rPr sz="1600" dirty="0"/>
              <a:t>Clinical Findings</a:t>
            </a:r>
            <a:r>
              <a:rPr lang="en-CA" sz="1600" dirty="0"/>
              <a:t> includes d</a:t>
            </a:r>
            <a:r>
              <a:rPr sz="1600" dirty="0" err="1"/>
              <a:t>eep</a:t>
            </a:r>
            <a:r>
              <a:rPr sz="1600" dirty="0"/>
              <a:t> carious lesion with respect to tooth 26</a:t>
            </a:r>
            <a:r>
              <a:rPr lang="en-CA" sz="1600" dirty="0"/>
              <a:t>. Diagnostic test revealed p</a:t>
            </a:r>
            <a:r>
              <a:rPr sz="1600" dirty="0" err="1"/>
              <a:t>rolonged</a:t>
            </a:r>
            <a:r>
              <a:rPr sz="1600" dirty="0"/>
              <a:t> pain on thermal testing (especially heat)</a:t>
            </a:r>
            <a:r>
              <a:rPr lang="en-CA" sz="1600" dirty="0"/>
              <a:t> and t</a:t>
            </a:r>
            <a:r>
              <a:rPr sz="1600" dirty="0" err="1"/>
              <a:t>enderness</a:t>
            </a:r>
            <a:r>
              <a:rPr sz="1600" dirty="0"/>
              <a:t> on percussion</a:t>
            </a:r>
            <a:r>
              <a:rPr lang="en-CA" sz="1600" dirty="0"/>
              <a:t>.</a:t>
            </a:r>
            <a:br>
              <a:rPr sz="1600" dirty="0"/>
            </a:br>
            <a:r>
              <a:rPr lang="en-CA" sz="1600" dirty="0"/>
              <a:t>IOPA with respect to 26 shows l</a:t>
            </a:r>
            <a:r>
              <a:rPr sz="1600" dirty="0" err="1"/>
              <a:t>arge</a:t>
            </a:r>
            <a:r>
              <a:rPr sz="1600" dirty="0"/>
              <a:t> radiolucency approaching the pulp in tooth 26</a:t>
            </a:r>
            <a:r>
              <a:rPr lang="en-CA" sz="1600" dirty="0"/>
              <a:t>. </a:t>
            </a:r>
            <a:br>
              <a:rPr sz="1600" dirty="0"/>
            </a:br>
            <a:r>
              <a:rPr lang="en-CA" sz="1600" b="1" dirty="0">
                <a:solidFill>
                  <a:srgbClr val="C00000"/>
                </a:solidFill>
              </a:rPr>
              <a:t>E</a:t>
            </a:r>
            <a:r>
              <a:rPr sz="1600" b="1" dirty="0" err="1">
                <a:solidFill>
                  <a:srgbClr val="C00000"/>
                </a:solidFill>
              </a:rPr>
              <a:t>xplain</a:t>
            </a:r>
            <a:r>
              <a:rPr sz="1600" b="1" dirty="0">
                <a:solidFill>
                  <a:srgbClr val="C00000"/>
                </a:solidFill>
              </a:rPr>
              <a:t> </a:t>
            </a:r>
            <a:r>
              <a:rPr lang="en-CA" sz="1600" b="1" dirty="0">
                <a:solidFill>
                  <a:srgbClr val="C00000"/>
                </a:solidFill>
              </a:rPr>
              <a:t>findings and </a:t>
            </a:r>
            <a:r>
              <a:rPr sz="1600" b="1" dirty="0">
                <a:solidFill>
                  <a:srgbClr val="C00000"/>
                </a:solidFill>
              </a:rPr>
              <a:t>diagnosis</a:t>
            </a:r>
            <a:r>
              <a:rPr lang="en-CA" sz="1600" b="1" dirty="0">
                <a:solidFill>
                  <a:srgbClr val="C00000"/>
                </a:solidFill>
              </a:rPr>
              <a:t>.</a:t>
            </a:r>
            <a:endParaRPr sz="1600" b="1" dirty="0">
              <a:solidFill>
                <a:srgbClr val="C000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895127B-5935-A53B-EAAE-150056C138FF}"/>
              </a:ext>
            </a:extLst>
          </p:cNvPr>
          <p:cNvSpPr>
            <a:spLocks noGrp="1"/>
          </p:cNvSpPr>
          <p:nvPr>
            <p:ph type="title"/>
          </p:nvPr>
        </p:nvSpPr>
        <p:spPr/>
        <p:txBody>
          <a:bodyPr/>
          <a:lstStyle/>
          <a:p>
            <a:r>
              <a:rPr lang="en-CA" dirty="0"/>
              <a:t>COPD</a:t>
            </a:r>
          </a:p>
        </p:txBody>
      </p:sp>
      <p:sp>
        <p:nvSpPr>
          <p:cNvPr id="3" name="Content Placeholder 2">
            <a:extLst>
              <a:ext uri="{FF2B5EF4-FFF2-40B4-BE49-F238E27FC236}">
                <a16:creationId xmlns:a16="http://schemas.microsoft.com/office/drawing/2014/main" id="{6C49CF81-7CE3-2D11-9486-AB40B7E5DF95}"/>
              </a:ext>
            </a:extLst>
          </p:cNvPr>
          <p:cNvSpPr>
            <a:spLocks noGrp="1"/>
          </p:cNvSpPr>
          <p:nvPr>
            <p:ph sz="quarter" idx="4294967295"/>
          </p:nvPr>
        </p:nvSpPr>
        <p:spPr>
          <a:xfrm>
            <a:off x="4648200" y="2057401"/>
            <a:ext cx="6553200" cy="3200399"/>
          </a:xfrm>
          <a:ln>
            <a:solidFill>
              <a:srgbClr val="003366"/>
            </a:solidFill>
          </a:ln>
        </p:spPr>
        <p:txBody>
          <a:bodyPr/>
          <a:lstStyle/>
          <a:p>
            <a:pPr lvl="0"/>
            <a:r>
              <a:rPr lang="en-US" sz="1800" dirty="0"/>
              <a:t>Short appointment; treat them at the end of the day.</a:t>
            </a:r>
            <a:r>
              <a:rPr lang="en-CA" sz="1800" dirty="0"/>
              <a:t> </a:t>
            </a:r>
            <a:endParaRPr lang="en-US" sz="1800" dirty="0"/>
          </a:p>
          <a:p>
            <a:pPr lvl="0"/>
            <a:r>
              <a:rPr lang="en-US" sz="1800" dirty="0"/>
              <a:t>Stress Reduction Protocol; Avoid anxiolytic drugs (barbiturates/BZD) &amp; opioids.</a:t>
            </a:r>
          </a:p>
          <a:p>
            <a:pPr lvl="0"/>
            <a:r>
              <a:rPr lang="en-US" sz="1800" dirty="0"/>
              <a:t>Avoid supine position (upright chair position is preferred)</a:t>
            </a:r>
          </a:p>
          <a:p>
            <a:r>
              <a:rPr lang="en-US" sz="1800" dirty="0"/>
              <a:t>Severe COPD: </a:t>
            </a:r>
          </a:p>
          <a:p>
            <a:pPr lvl="0"/>
            <a:r>
              <a:rPr lang="en-US" sz="1800" dirty="0"/>
              <a:t>Avoid O2 (specifically N2O)’  rubber dam  </a:t>
            </a:r>
          </a:p>
          <a:p>
            <a:pPr lvl="0"/>
            <a:r>
              <a:rPr lang="en-US" sz="1800" dirty="0"/>
              <a:t>Refer to hospital.</a:t>
            </a:r>
          </a:p>
          <a:p>
            <a:pPr lvl="0"/>
            <a:r>
              <a:rPr lang="en-US" sz="1800" dirty="0"/>
              <a:t>Consider Smoking cessation </a:t>
            </a:r>
          </a:p>
        </p:txBody>
      </p:sp>
    </p:spTree>
    <p:extLst>
      <p:ext uri="{BB962C8B-B14F-4D97-AF65-F5344CB8AC3E}">
        <p14:creationId xmlns:p14="http://schemas.microsoft.com/office/powerpoint/2010/main" val="32092200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39CBE-CD13-7AD7-85AC-F0CB59010753}"/>
              </a:ext>
            </a:extLst>
          </p:cNvPr>
          <p:cNvSpPr>
            <a:spLocks noGrp="1"/>
          </p:cNvSpPr>
          <p:nvPr>
            <p:ph type="title"/>
          </p:nvPr>
        </p:nvSpPr>
        <p:spPr>
          <a:xfrm>
            <a:off x="1097280" y="152400"/>
            <a:ext cx="10058400" cy="1450757"/>
          </a:xfrm>
        </p:spPr>
        <p:txBody>
          <a:bodyPr>
            <a:normAutofit/>
          </a:bodyPr>
          <a:lstStyle/>
          <a:p>
            <a:r>
              <a:rPr lang="en-CA" dirty="0"/>
              <a:t>Diabetes </a:t>
            </a:r>
          </a:p>
        </p:txBody>
      </p:sp>
      <p:sp>
        <p:nvSpPr>
          <p:cNvPr id="3" name="Content Placeholder 2">
            <a:extLst>
              <a:ext uri="{FF2B5EF4-FFF2-40B4-BE49-F238E27FC236}">
                <a16:creationId xmlns:a16="http://schemas.microsoft.com/office/drawing/2014/main" id="{8BAE248A-AAAE-3CFD-C9A7-80B2149A7E3F}"/>
              </a:ext>
            </a:extLst>
          </p:cNvPr>
          <p:cNvSpPr>
            <a:spLocks noGrp="1"/>
          </p:cNvSpPr>
          <p:nvPr>
            <p:ph sz="quarter" idx="4294967295"/>
          </p:nvPr>
        </p:nvSpPr>
        <p:spPr>
          <a:xfrm>
            <a:off x="762000" y="3916681"/>
            <a:ext cx="10591800" cy="2179319"/>
          </a:xfrm>
          <a:ln>
            <a:solidFill>
              <a:srgbClr val="003366"/>
            </a:solidFill>
          </a:ln>
        </p:spPr>
        <p:txBody>
          <a:bodyPr>
            <a:normAutofit/>
          </a:bodyPr>
          <a:lstStyle/>
          <a:p>
            <a:pPr>
              <a:buFont typeface="Wingdings" panose="05000000000000000000" pitchFamily="2" charset="2"/>
              <a:buChar char="ü"/>
            </a:pPr>
            <a:r>
              <a:rPr lang="en-CA" dirty="0"/>
              <a:t>Confirm if glycosylated hemoglobin (HbA1c) &lt;7% </a:t>
            </a:r>
          </a:p>
          <a:p>
            <a:pPr>
              <a:buFont typeface="Wingdings" panose="05000000000000000000" pitchFamily="2" charset="2"/>
              <a:buChar char="ü"/>
            </a:pPr>
            <a:r>
              <a:rPr lang="en-US" dirty="0"/>
              <a:t>Appointment should not interfere with usual medication dose/ meal. Prefer morning appointments.</a:t>
            </a:r>
          </a:p>
          <a:p>
            <a:pPr>
              <a:buFont typeface="Wingdings" panose="05000000000000000000" pitchFamily="2" charset="2"/>
              <a:buChar char="ü"/>
            </a:pPr>
            <a:r>
              <a:rPr lang="en-US" dirty="0"/>
              <a:t>Take glucometer readings if patient miss taking FBS.</a:t>
            </a:r>
          </a:p>
          <a:p>
            <a:pPr>
              <a:buFont typeface="Wingdings" panose="05000000000000000000" pitchFamily="2" charset="2"/>
              <a:buChar char="ü"/>
            </a:pPr>
            <a:r>
              <a:rPr lang="en-CA" dirty="0"/>
              <a:t>Oral glucose source ready, know emergency protocols</a:t>
            </a:r>
          </a:p>
          <a:p>
            <a:pPr>
              <a:buFont typeface="Wingdings" panose="05000000000000000000" pitchFamily="2" charset="2"/>
              <a:buChar char="ü"/>
            </a:pPr>
            <a:r>
              <a:rPr lang="en-CA" dirty="0"/>
              <a:t>Treat all infections aggressively. Ensure excellent oral hygiene, and encourage preventive care</a:t>
            </a:r>
          </a:p>
        </p:txBody>
      </p:sp>
      <p:pic>
        <p:nvPicPr>
          <p:cNvPr id="6" name="Picture 5">
            <a:extLst>
              <a:ext uri="{FF2B5EF4-FFF2-40B4-BE49-F238E27FC236}">
                <a16:creationId xmlns:a16="http://schemas.microsoft.com/office/drawing/2014/main" id="{70136E95-4710-504B-655C-EFE7F3F2AC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 y="1417320"/>
            <a:ext cx="12192000" cy="2316480"/>
          </a:xfrm>
          <a:prstGeom prst="rect">
            <a:avLst/>
          </a:prstGeom>
        </p:spPr>
      </p:pic>
    </p:spTree>
    <p:extLst>
      <p:ext uri="{BB962C8B-B14F-4D97-AF65-F5344CB8AC3E}">
        <p14:creationId xmlns:p14="http://schemas.microsoft.com/office/powerpoint/2010/main" val="39853688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7BF11-D960-1801-6FDB-D96EFA56E24A}"/>
              </a:ext>
            </a:extLst>
          </p:cNvPr>
          <p:cNvSpPr>
            <a:spLocks noGrp="1"/>
          </p:cNvSpPr>
          <p:nvPr>
            <p:ph type="title"/>
          </p:nvPr>
        </p:nvSpPr>
        <p:spPr>
          <a:xfrm>
            <a:off x="1097280" y="609600"/>
            <a:ext cx="7741920" cy="1127760"/>
          </a:xfrm>
        </p:spPr>
        <p:txBody>
          <a:bodyPr anchor="ctr">
            <a:normAutofit/>
          </a:bodyPr>
          <a:lstStyle/>
          <a:p>
            <a:r>
              <a:rPr lang="en-CA" sz="3600" dirty="0">
                <a:solidFill>
                  <a:schemeClr val="tx1"/>
                </a:solidFill>
              </a:rPr>
              <a:t> Tuberculosis</a:t>
            </a:r>
          </a:p>
        </p:txBody>
      </p:sp>
      <p:pic>
        <p:nvPicPr>
          <p:cNvPr id="3074" name="Picture 2" descr="Generated image">
            <a:extLst>
              <a:ext uri="{FF2B5EF4-FFF2-40B4-BE49-F238E27FC236}">
                <a16:creationId xmlns:a16="http://schemas.microsoft.com/office/drawing/2014/main" id="{32D2F234-A5D8-50C6-2ACA-1C68F8B16C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38600" y="76200"/>
            <a:ext cx="4470400" cy="6705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72179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ACCCE8B-616E-1632-ED14-DEB93A439DA9}"/>
              </a:ext>
            </a:extLst>
          </p:cNvPr>
          <p:cNvSpPr>
            <a:spLocks noGrp="1"/>
          </p:cNvSpPr>
          <p:nvPr>
            <p:ph sz="quarter" idx="4294967295"/>
          </p:nvPr>
        </p:nvSpPr>
        <p:spPr>
          <a:xfrm>
            <a:off x="457201" y="5297460"/>
            <a:ext cx="5943600" cy="1051559"/>
          </a:xfrm>
          <a:ln>
            <a:solidFill>
              <a:srgbClr val="003366"/>
            </a:solidFill>
          </a:ln>
        </p:spPr>
        <p:txBody>
          <a:bodyPr>
            <a:normAutofit lnSpcReduction="10000"/>
          </a:bodyPr>
          <a:lstStyle/>
          <a:p>
            <a:pPr>
              <a:buFont typeface="Wingdings" panose="05000000000000000000" pitchFamily="2" charset="2"/>
              <a:buChar char="§"/>
            </a:pPr>
            <a:r>
              <a:rPr lang="en-US" dirty="0"/>
              <a:t>Bleeding problems (platelets may be decreased)</a:t>
            </a:r>
          </a:p>
          <a:p>
            <a:pPr>
              <a:buFont typeface="Wingdings" panose="05000000000000000000" pitchFamily="2" charset="2"/>
              <a:buChar char="§"/>
            </a:pPr>
            <a:r>
              <a:rPr lang="en-US" dirty="0"/>
              <a:t>Use routine practice (standard precautions/universal precautions)</a:t>
            </a:r>
          </a:p>
        </p:txBody>
      </p:sp>
      <p:sp>
        <p:nvSpPr>
          <p:cNvPr id="5" name="Title 4">
            <a:extLst>
              <a:ext uri="{FF2B5EF4-FFF2-40B4-BE49-F238E27FC236}">
                <a16:creationId xmlns:a16="http://schemas.microsoft.com/office/drawing/2014/main" id="{A9ED7B6C-FFA2-C4A1-EA7C-AE846F4F0491}"/>
              </a:ext>
            </a:extLst>
          </p:cNvPr>
          <p:cNvSpPr>
            <a:spLocks noGrp="1"/>
          </p:cNvSpPr>
          <p:nvPr>
            <p:ph type="title"/>
          </p:nvPr>
        </p:nvSpPr>
        <p:spPr/>
        <p:txBody>
          <a:bodyPr/>
          <a:lstStyle/>
          <a:p>
            <a:r>
              <a:rPr lang="en-CA" dirty="0"/>
              <a:t>HIV- infection</a:t>
            </a:r>
          </a:p>
        </p:txBody>
      </p:sp>
      <p:pic>
        <p:nvPicPr>
          <p:cNvPr id="6146" name="Picture 2" descr="Generated image">
            <a:extLst>
              <a:ext uri="{FF2B5EF4-FFF2-40B4-BE49-F238E27FC236}">
                <a16:creationId xmlns:a16="http://schemas.microsoft.com/office/drawing/2014/main" id="{58FA524B-1436-8C68-2AC0-8FBC029D605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7778" r="18333"/>
          <a:stretch>
            <a:fillRect/>
          </a:stretch>
        </p:blipFill>
        <p:spPr bwMode="auto">
          <a:xfrm>
            <a:off x="7162800" y="242132"/>
            <a:ext cx="4191000" cy="6329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09396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81D79B-C109-2D34-0E58-BD0B6F4A11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75963C-50D9-7A09-1A00-B1AEE09392FA}"/>
              </a:ext>
            </a:extLst>
          </p:cNvPr>
          <p:cNvSpPr>
            <a:spLocks noGrp="1"/>
          </p:cNvSpPr>
          <p:nvPr>
            <p:ph type="title" idx="4294967295"/>
          </p:nvPr>
        </p:nvSpPr>
        <p:spPr>
          <a:xfrm>
            <a:off x="2133600" y="287338"/>
            <a:ext cx="10058400" cy="1449387"/>
          </a:xfrm>
        </p:spPr>
        <p:txBody>
          <a:bodyPr/>
          <a:lstStyle/>
          <a:p>
            <a:pPr>
              <a:lnSpc>
                <a:spcPct val="150000"/>
              </a:lnSpc>
            </a:pPr>
            <a:r>
              <a:rPr lang="en-CA" sz="2800" dirty="0">
                <a:solidFill>
                  <a:srgbClr val="CA896C"/>
                </a:solidFill>
              </a:rPr>
              <a:t>Patients taking steroid </a:t>
            </a:r>
          </a:p>
        </p:txBody>
      </p:sp>
      <p:sp>
        <p:nvSpPr>
          <p:cNvPr id="8" name="Text Placeholder 7">
            <a:extLst>
              <a:ext uri="{FF2B5EF4-FFF2-40B4-BE49-F238E27FC236}">
                <a16:creationId xmlns:a16="http://schemas.microsoft.com/office/drawing/2014/main" id="{8B239D38-8AD0-369C-4D66-8D935DBD1AF9}"/>
              </a:ext>
            </a:extLst>
          </p:cNvPr>
          <p:cNvSpPr>
            <a:spLocks noGrp="1"/>
          </p:cNvSpPr>
          <p:nvPr>
            <p:ph type="body" sz="quarter" idx="4294967295"/>
          </p:nvPr>
        </p:nvSpPr>
        <p:spPr>
          <a:xfrm>
            <a:off x="7254875" y="1863725"/>
            <a:ext cx="4937125" cy="736600"/>
          </a:xfrm>
        </p:spPr>
        <p:txBody>
          <a:bodyPr/>
          <a:lstStyle/>
          <a:p>
            <a:pPr>
              <a:lnSpc>
                <a:spcPct val="150000"/>
              </a:lnSpc>
            </a:pPr>
            <a:r>
              <a:rPr lang="en-CA" dirty="0">
                <a:solidFill>
                  <a:schemeClr val="tx1"/>
                </a:solidFill>
                <a:latin typeface="+mj-lt"/>
              </a:rPr>
              <a:t>Coverage is required if: </a:t>
            </a:r>
          </a:p>
        </p:txBody>
      </p:sp>
      <p:pic>
        <p:nvPicPr>
          <p:cNvPr id="4098" name="Picture 2" descr="Generated image">
            <a:extLst>
              <a:ext uri="{FF2B5EF4-FFF2-40B4-BE49-F238E27FC236}">
                <a16:creationId xmlns:a16="http://schemas.microsoft.com/office/drawing/2014/main" id="{49F67811-5493-F7C6-D2CC-A20972F5A1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152400"/>
            <a:ext cx="4419600" cy="66294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46504532-C809-3D0E-6110-C5660B3D26B8}"/>
              </a:ext>
            </a:extLst>
          </p:cNvPr>
          <p:cNvSpPr txBox="1"/>
          <p:nvPr/>
        </p:nvSpPr>
        <p:spPr>
          <a:xfrm rot="20177431">
            <a:off x="450422" y="2836528"/>
            <a:ext cx="11062556" cy="1446550"/>
          </a:xfrm>
          <a:prstGeom prst="rect">
            <a:avLst/>
          </a:prstGeom>
          <a:noFill/>
        </p:spPr>
        <p:txBody>
          <a:bodyPr wrap="square" rtlCol="0">
            <a:spAutoFit/>
          </a:bodyPr>
          <a:lstStyle/>
          <a:p>
            <a:pPr algn="ctr"/>
            <a:r>
              <a:rPr lang="en-CA" sz="8800" dirty="0">
                <a:solidFill>
                  <a:schemeClr val="bg2"/>
                </a:solidFill>
              </a:rPr>
              <a:t>IGNITE DENTAL VISION</a:t>
            </a:r>
          </a:p>
        </p:txBody>
      </p:sp>
    </p:spTree>
    <p:extLst>
      <p:ext uri="{BB962C8B-B14F-4D97-AF65-F5344CB8AC3E}">
        <p14:creationId xmlns:p14="http://schemas.microsoft.com/office/powerpoint/2010/main" val="9368283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E464E-FC95-14EB-3888-8276DBBE144B}"/>
              </a:ext>
            </a:extLst>
          </p:cNvPr>
          <p:cNvSpPr>
            <a:spLocks noGrp="1"/>
          </p:cNvSpPr>
          <p:nvPr>
            <p:ph type="title"/>
          </p:nvPr>
        </p:nvSpPr>
        <p:spPr/>
        <p:txBody>
          <a:bodyPr/>
          <a:lstStyle/>
          <a:p>
            <a:r>
              <a:rPr lang="en-CA" sz="2800" dirty="0">
                <a:solidFill>
                  <a:srgbClr val="CA896C"/>
                </a:solidFill>
              </a:rPr>
              <a:t>Patients taking bisphosphonates </a:t>
            </a:r>
          </a:p>
        </p:txBody>
      </p:sp>
      <p:sp>
        <p:nvSpPr>
          <p:cNvPr id="8" name="Text Placeholder 7">
            <a:extLst>
              <a:ext uri="{FF2B5EF4-FFF2-40B4-BE49-F238E27FC236}">
                <a16:creationId xmlns:a16="http://schemas.microsoft.com/office/drawing/2014/main" id="{8E52A7B7-E99B-672B-BF0A-CD5872A2E138}"/>
              </a:ext>
            </a:extLst>
          </p:cNvPr>
          <p:cNvSpPr>
            <a:spLocks noGrp="1"/>
          </p:cNvSpPr>
          <p:nvPr>
            <p:ph type="body" sz="quarter" idx="3"/>
          </p:nvPr>
        </p:nvSpPr>
        <p:spPr/>
        <p:txBody>
          <a:bodyPr/>
          <a:lstStyle/>
          <a:p>
            <a:pPr algn="ctr"/>
            <a:r>
              <a:rPr lang="en-CA" dirty="0">
                <a:latin typeface="+mj-lt"/>
              </a:rPr>
              <a:t>IV Bisphosphonates</a:t>
            </a:r>
          </a:p>
        </p:txBody>
      </p:sp>
      <p:pic>
        <p:nvPicPr>
          <p:cNvPr id="5122" name="Picture 2" descr="Generated image">
            <a:extLst>
              <a:ext uri="{FF2B5EF4-FFF2-40B4-BE49-F238E27FC236}">
                <a16:creationId xmlns:a16="http://schemas.microsoft.com/office/drawing/2014/main" id="{06FEF01B-5E26-0824-7253-1886A5E0A5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47560" y="-11575"/>
            <a:ext cx="457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40708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E8F74-2A20-C855-99CF-3C4BB7E82064}"/>
              </a:ext>
            </a:extLst>
          </p:cNvPr>
          <p:cNvSpPr>
            <a:spLocks noGrp="1"/>
          </p:cNvSpPr>
          <p:nvPr>
            <p:ph type="title" idx="4294967295"/>
          </p:nvPr>
        </p:nvSpPr>
        <p:spPr>
          <a:xfrm>
            <a:off x="2133600" y="287338"/>
            <a:ext cx="10058400" cy="1449387"/>
          </a:xfrm>
        </p:spPr>
        <p:txBody>
          <a:bodyPr>
            <a:normAutofit/>
          </a:bodyPr>
          <a:lstStyle/>
          <a:p>
            <a:r>
              <a:rPr lang="en-CA" dirty="0"/>
              <a:t>Cancer</a:t>
            </a:r>
          </a:p>
        </p:txBody>
      </p:sp>
      <p:sp>
        <p:nvSpPr>
          <p:cNvPr id="3" name="Content Placeholder 2">
            <a:extLst>
              <a:ext uri="{FF2B5EF4-FFF2-40B4-BE49-F238E27FC236}">
                <a16:creationId xmlns:a16="http://schemas.microsoft.com/office/drawing/2014/main" id="{A985DAA0-3FCD-5C2E-C441-3F06FCA422FA}"/>
              </a:ext>
            </a:extLst>
          </p:cNvPr>
          <p:cNvSpPr>
            <a:spLocks noGrp="1"/>
          </p:cNvSpPr>
          <p:nvPr>
            <p:ph sz="quarter" idx="4294967295"/>
          </p:nvPr>
        </p:nvSpPr>
        <p:spPr>
          <a:xfrm>
            <a:off x="1257622" y="2265237"/>
            <a:ext cx="4813300" cy="3276600"/>
          </a:xfrm>
          <a:ln>
            <a:solidFill>
              <a:srgbClr val="003366"/>
            </a:solidFill>
          </a:ln>
        </p:spPr>
        <p:txBody>
          <a:bodyPr>
            <a:normAutofit/>
          </a:bodyPr>
          <a:lstStyle/>
          <a:p>
            <a:pPr algn="l">
              <a:buFont typeface="Wingdings" panose="05000000000000000000" pitchFamily="2" charset="2"/>
              <a:buChar char="Ø"/>
            </a:pPr>
            <a:r>
              <a:rPr lang="en-US" sz="1800" b="0" i="0" u="none" strike="noStrike" baseline="0" dirty="0">
                <a:solidFill>
                  <a:srgbClr val="131313"/>
                </a:solidFill>
                <a:latin typeface="+mj-lt"/>
              </a:rPr>
              <a:t>Type of cancer </a:t>
            </a:r>
          </a:p>
          <a:p>
            <a:pPr algn="l">
              <a:buFont typeface="Wingdings" panose="05000000000000000000" pitchFamily="2" charset="2"/>
              <a:buChar char="Ø"/>
            </a:pPr>
            <a:r>
              <a:rPr lang="en-US" sz="1800" b="0" i="0" u="none" strike="noStrike" baseline="0" dirty="0">
                <a:solidFill>
                  <a:srgbClr val="1A1A1A"/>
                </a:solidFill>
                <a:latin typeface="+mj-lt"/>
              </a:rPr>
              <a:t> </a:t>
            </a:r>
            <a:r>
              <a:rPr lang="en-US" sz="1800" b="0" i="0" u="none" strike="noStrike" baseline="0" dirty="0">
                <a:solidFill>
                  <a:srgbClr val="171717"/>
                </a:solidFill>
                <a:latin typeface="+mj-lt"/>
              </a:rPr>
              <a:t>Treatment- type/timeline: Surgery Radiation Chemotherapy  </a:t>
            </a:r>
          </a:p>
          <a:p>
            <a:pPr algn="l">
              <a:buFont typeface="Wingdings" panose="05000000000000000000" pitchFamily="2" charset="2"/>
              <a:buChar char="Ø"/>
            </a:pPr>
            <a:r>
              <a:rPr lang="en-US" sz="1800" b="0" i="0" u="none" strike="noStrike" baseline="0" dirty="0">
                <a:solidFill>
                  <a:srgbClr val="191919"/>
                </a:solidFill>
                <a:latin typeface="+mj-lt"/>
              </a:rPr>
              <a:t> A</a:t>
            </a:r>
            <a:r>
              <a:rPr lang="en-US" dirty="0">
                <a:solidFill>
                  <a:srgbClr val="1A1A1A"/>
                </a:solidFill>
                <a:latin typeface="+mj-lt"/>
              </a:rPr>
              <a:t>reas of the head and neck region irradiated &amp; Amount of radiations </a:t>
            </a:r>
          </a:p>
          <a:p>
            <a:pPr>
              <a:buFont typeface="Wingdings" panose="05000000000000000000" pitchFamily="2" charset="2"/>
              <a:buChar char="Ø"/>
            </a:pPr>
            <a:r>
              <a:rPr lang="en-US" dirty="0">
                <a:solidFill>
                  <a:srgbClr val="181818"/>
                </a:solidFill>
                <a:latin typeface="+mj-lt"/>
              </a:rPr>
              <a:t>Any complications due to treatment  </a:t>
            </a:r>
          </a:p>
          <a:p>
            <a:pPr>
              <a:buFont typeface="Wingdings" panose="05000000000000000000" pitchFamily="2" charset="2"/>
              <a:buChar char="Ø"/>
            </a:pPr>
            <a:r>
              <a:rPr lang="en-US" dirty="0">
                <a:solidFill>
                  <a:srgbClr val="1B1B1B"/>
                </a:solidFill>
                <a:latin typeface="+mj-lt"/>
              </a:rPr>
              <a:t>Are you currently using any preventive treatment as per </a:t>
            </a:r>
            <a:r>
              <a:rPr lang="en-CA" dirty="0">
                <a:solidFill>
                  <a:srgbClr val="1B1B1B"/>
                </a:solidFill>
                <a:latin typeface="+mj-lt"/>
              </a:rPr>
              <a:t>dentist recommendations</a:t>
            </a:r>
          </a:p>
          <a:p>
            <a:pPr algn="l"/>
            <a:endParaRPr lang="en-CA" dirty="0">
              <a:latin typeface="+mj-lt"/>
            </a:endParaRPr>
          </a:p>
        </p:txBody>
      </p:sp>
      <p:pic>
        <p:nvPicPr>
          <p:cNvPr id="2050" name="Picture 2">
            <a:extLst>
              <a:ext uri="{FF2B5EF4-FFF2-40B4-BE49-F238E27FC236}">
                <a16:creationId xmlns:a16="http://schemas.microsoft.com/office/drawing/2014/main" id="{679E77F0-F8F5-6939-041E-B0B56E9B5B4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333" t="14290" r="13333" b="8680"/>
          <a:stretch>
            <a:fillRect/>
          </a:stretch>
        </p:blipFill>
        <p:spPr bwMode="auto">
          <a:xfrm>
            <a:off x="7467600" y="787651"/>
            <a:ext cx="3352800" cy="5282698"/>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6FCC1448-612C-1BCD-0CA6-2F189F06B298}"/>
              </a:ext>
            </a:extLst>
          </p:cNvPr>
          <p:cNvSpPr txBox="1"/>
          <p:nvPr/>
        </p:nvSpPr>
        <p:spPr>
          <a:xfrm rot="20177431">
            <a:off x="907788" y="3295702"/>
            <a:ext cx="10659235" cy="1446550"/>
          </a:xfrm>
          <a:prstGeom prst="rect">
            <a:avLst/>
          </a:prstGeom>
          <a:noFill/>
        </p:spPr>
        <p:txBody>
          <a:bodyPr wrap="square" rtlCol="0">
            <a:spAutoFit/>
          </a:bodyPr>
          <a:lstStyle/>
          <a:p>
            <a:pPr algn="ctr"/>
            <a:r>
              <a:rPr lang="en-CA" sz="8800" dirty="0">
                <a:solidFill>
                  <a:schemeClr val="bg2"/>
                </a:solidFill>
              </a:rPr>
              <a:t>IGNITE DENTAL VISION</a:t>
            </a:r>
          </a:p>
        </p:txBody>
      </p:sp>
    </p:spTree>
    <p:extLst>
      <p:ext uri="{BB962C8B-B14F-4D97-AF65-F5344CB8AC3E}">
        <p14:creationId xmlns:p14="http://schemas.microsoft.com/office/powerpoint/2010/main" val="28495251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11D608A-E2B6-D030-0842-09EFC238D84D}"/>
              </a:ext>
            </a:extLst>
          </p:cNvPr>
          <p:cNvSpPr>
            <a:spLocks noGrp="1"/>
          </p:cNvSpPr>
          <p:nvPr>
            <p:ph sz="quarter" idx="4294967295"/>
          </p:nvPr>
        </p:nvSpPr>
        <p:spPr>
          <a:xfrm>
            <a:off x="6019801" y="2081213"/>
            <a:ext cx="5943600" cy="4014787"/>
          </a:xfrm>
          <a:ln>
            <a:solidFill>
              <a:schemeClr val="accent1"/>
            </a:solidFill>
          </a:ln>
        </p:spPr>
        <p:txBody>
          <a:bodyPr>
            <a:normAutofit/>
          </a:bodyPr>
          <a:lstStyle/>
          <a:p>
            <a:pPr lvl="0">
              <a:lnSpc>
                <a:spcPct val="150000"/>
              </a:lnSpc>
              <a:buFont typeface="Wingdings" panose="05000000000000000000" pitchFamily="2" charset="2"/>
              <a:buChar char="ü"/>
            </a:pPr>
            <a:r>
              <a:rPr lang="en-US" sz="1800" dirty="0">
                <a:latin typeface="+mj-lt"/>
              </a:rPr>
              <a:t>Elective dental care should be deferred.</a:t>
            </a:r>
          </a:p>
          <a:p>
            <a:pPr lvl="0">
              <a:lnSpc>
                <a:spcPct val="150000"/>
              </a:lnSpc>
              <a:buFont typeface="Wingdings" panose="05000000000000000000" pitchFamily="2" charset="2"/>
              <a:buChar char="ü"/>
            </a:pPr>
            <a:r>
              <a:rPr lang="en-CA" sz="1800" dirty="0">
                <a:latin typeface="+mj-lt"/>
              </a:rPr>
              <a:t>Medical consultation obtained. </a:t>
            </a:r>
            <a:r>
              <a:rPr lang="en-US" sz="1800" dirty="0">
                <a:latin typeface="+mj-lt"/>
              </a:rPr>
              <a:t> </a:t>
            </a:r>
            <a:endParaRPr lang="en-CA" sz="1800" dirty="0">
              <a:latin typeface="+mj-lt"/>
            </a:endParaRPr>
          </a:p>
          <a:p>
            <a:pPr lvl="0">
              <a:lnSpc>
                <a:spcPct val="150000"/>
              </a:lnSpc>
              <a:buFont typeface="Wingdings" panose="05000000000000000000" pitchFamily="2" charset="2"/>
              <a:buChar char="ü"/>
            </a:pPr>
            <a:r>
              <a:rPr lang="en-CA" sz="1800" dirty="0">
                <a:latin typeface="+mj-lt"/>
              </a:rPr>
              <a:t>Treat them in a hospital facility.</a:t>
            </a:r>
            <a:endParaRPr lang="en-US" sz="1800" dirty="0">
              <a:latin typeface="+mj-lt"/>
            </a:endParaRPr>
          </a:p>
          <a:p>
            <a:pPr lvl="0">
              <a:lnSpc>
                <a:spcPct val="150000"/>
              </a:lnSpc>
              <a:buFont typeface="Wingdings" panose="05000000000000000000" pitchFamily="2" charset="2"/>
              <a:buChar char="ü"/>
            </a:pPr>
            <a:r>
              <a:rPr lang="en-US" sz="1800" dirty="0">
                <a:latin typeface="+mj-lt"/>
              </a:rPr>
              <a:t>Follow Stress Reduction Protocol.</a:t>
            </a:r>
          </a:p>
          <a:p>
            <a:pPr eaLnBrk="0" fontAlgn="base" hangingPunct="0">
              <a:lnSpc>
                <a:spcPct val="150000"/>
              </a:lnSpc>
              <a:spcBef>
                <a:spcPct val="0"/>
              </a:spcBef>
              <a:spcAft>
                <a:spcPct val="0"/>
              </a:spcAft>
              <a:buFont typeface="Wingdings" panose="05000000000000000000" pitchFamily="2" charset="2"/>
              <a:buChar char="ü"/>
            </a:pPr>
            <a:r>
              <a:rPr lang="en-CA" sz="1800" dirty="0">
                <a:latin typeface="+mj-lt"/>
              </a:rPr>
              <a:t> </a:t>
            </a:r>
            <a:r>
              <a:rPr lang="en-US" altLang="en-US" sz="1800" dirty="0">
                <a:latin typeface="+mj-lt"/>
              </a:rPr>
              <a:t>Take consent to refer to physician</a:t>
            </a:r>
          </a:p>
          <a:p>
            <a:pPr eaLnBrk="0" fontAlgn="base" hangingPunct="0">
              <a:lnSpc>
                <a:spcPct val="150000"/>
              </a:lnSpc>
              <a:spcBef>
                <a:spcPct val="0"/>
              </a:spcBef>
              <a:spcAft>
                <a:spcPct val="0"/>
              </a:spcAft>
              <a:buFont typeface="Wingdings" panose="05000000000000000000" pitchFamily="2" charset="2"/>
              <a:buChar char="ü"/>
            </a:pPr>
            <a:r>
              <a:rPr lang="en-US" altLang="en-US" sz="1800" dirty="0">
                <a:latin typeface="+mj-lt"/>
              </a:rPr>
              <a:t>Manage any current emergency- analgesic/smoothen sharp edges</a:t>
            </a:r>
          </a:p>
          <a:p>
            <a:pPr marL="0" lvl="0" indent="0">
              <a:buNone/>
            </a:pPr>
            <a:endParaRPr lang="en-US" sz="1500" dirty="0">
              <a:highlight>
                <a:srgbClr val="FFFF00"/>
              </a:highlight>
              <a:latin typeface="+mj-lt"/>
            </a:endParaRPr>
          </a:p>
        </p:txBody>
      </p:sp>
      <p:sp>
        <p:nvSpPr>
          <p:cNvPr id="9" name="Rectangle 2">
            <a:extLst>
              <a:ext uri="{FF2B5EF4-FFF2-40B4-BE49-F238E27FC236}">
                <a16:creationId xmlns:a16="http://schemas.microsoft.com/office/drawing/2014/main" id="{6E2638EB-BF78-80EA-A278-409FEA1CC6DF}"/>
              </a:ext>
            </a:extLst>
          </p:cNvPr>
          <p:cNvSpPr txBox="1">
            <a:spLocks noChangeArrowheads="1"/>
          </p:cNvSpPr>
          <p:nvPr/>
        </p:nvSpPr>
        <p:spPr bwMode="auto">
          <a:xfrm>
            <a:off x="668594" y="2322167"/>
            <a:ext cx="4807867" cy="2667333"/>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rtlCol="0" anchor="ctr" anchorCtr="0" compatLnSpc="1">
            <a:prstTxWarp prst="textNoShape">
              <a:avLst/>
            </a:prstTxWarp>
            <a:sp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eaLnBrk="0" fontAlgn="base" hangingPunct="0">
              <a:lnSpc>
                <a:spcPct val="150000"/>
              </a:lnSpc>
              <a:spcBef>
                <a:spcPct val="0"/>
              </a:spcBef>
              <a:spcAft>
                <a:spcPct val="0"/>
              </a:spcAft>
              <a:buFont typeface="Wingdings" panose="05000000000000000000" pitchFamily="2" charset="2"/>
              <a:buChar char="ü"/>
            </a:pPr>
            <a:r>
              <a:rPr lang="en-US" altLang="en-US" dirty="0">
                <a:latin typeface="+mj-lt"/>
              </a:rPr>
              <a:t>Symptomatic condition.</a:t>
            </a:r>
          </a:p>
          <a:p>
            <a:pPr eaLnBrk="0" fontAlgn="base" hangingPunct="0">
              <a:lnSpc>
                <a:spcPct val="150000"/>
              </a:lnSpc>
              <a:spcBef>
                <a:spcPct val="0"/>
              </a:spcBef>
              <a:spcAft>
                <a:spcPct val="0"/>
              </a:spcAft>
              <a:buFont typeface="Wingdings" panose="05000000000000000000" pitchFamily="2" charset="2"/>
              <a:buChar char="ü"/>
            </a:pPr>
            <a:r>
              <a:rPr lang="en-US" altLang="en-US" dirty="0">
                <a:latin typeface="+mj-lt"/>
              </a:rPr>
              <a:t>Attack: increased severity/ Frequency.</a:t>
            </a:r>
          </a:p>
          <a:p>
            <a:pPr eaLnBrk="0" fontAlgn="base" hangingPunct="0">
              <a:lnSpc>
                <a:spcPct val="150000"/>
              </a:lnSpc>
              <a:spcBef>
                <a:spcPct val="0"/>
              </a:spcBef>
              <a:spcAft>
                <a:spcPct val="0"/>
              </a:spcAft>
              <a:buFont typeface="Wingdings" panose="05000000000000000000" pitchFamily="2" charset="2"/>
              <a:buChar char="ü"/>
            </a:pPr>
            <a:r>
              <a:rPr lang="en-US" altLang="en-US" dirty="0">
                <a:latin typeface="+mj-lt"/>
              </a:rPr>
              <a:t>Any recent hospitalizations or changes in Medical condition</a:t>
            </a:r>
          </a:p>
          <a:p>
            <a:pPr eaLnBrk="0" fontAlgn="base" hangingPunct="0">
              <a:lnSpc>
                <a:spcPct val="150000"/>
              </a:lnSpc>
              <a:spcBef>
                <a:spcPct val="0"/>
              </a:spcBef>
              <a:spcAft>
                <a:spcPct val="0"/>
              </a:spcAft>
              <a:buFont typeface="Wingdings" panose="05000000000000000000" pitchFamily="2" charset="2"/>
              <a:buChar char="ü"/>
            </a:pPr>
            <a:r>
              <a:rPr lang="en-US" altLang="en-US" dirty="0">
                <a:latin typeface="+mj-lt"/>
              </a:rPr>
              <a:t>Incomplete info regarding Medications</a:t>
            </a:r>
          </a:p>
          <a:p>
            <a:pPr marL="0" indent="0" eaLnBrk="0" fontAlgn="base" hangingPunct="0">
              <a:lnSpc>
                <a:spcPct val="150000"/>
              </a:lnSpc>
              <a:spcBef>
                <a:spcPct val="0"/>
              </a:spcBef>
              <a:spcAft>
                <a:spcPct val="0"/>
              </a:spcAft>
              <a:buNone/>
            </a:pPr>
            <a:endParaRPr lang="en-US" altLang="en-US" sz="1400" dirty="0">
              <a:latin typeface="+mj-lt"/>
            </a:endParaRPr>
          </a:p>
        </p:txBody>
      </p:sp>
      <p:sp>
        <p:nvSpPr>
          <p:cNvPr id="5" name="Title 4">
            <a:extLst>
              <a:ext uri="{FF2B5EF4-FFF2-40B4-BE49-F238E27FC236}">
                <a16:creationId xmlns:a16="http://schemas.microsoft.com/office/drawing/2014/main" id="{7E6D3F4D-4FD0-D79B-3F06-5BACEF9BC2B0}"/>
              </a:ext>
            </a:extLst>
          </p:cNvPr>
          <p:cNvSpPr>
            <a:spLocks noGrp="1"/>
          </p:cNvSpPr>
          <p:nvPr>
            <p:ph type="title"/>
          </p:nvPr>
        </p:nvSpPr>
        <p:spPr/>
        <p:txBody>
          <a:bodyPr/>
          <a:lstStyle/>
          <a:p>
            <a:r>
              <a:rPr lang="en-CA" dirty="0"/>
              <a:t>Unstable Medical Condition</a:t>
            </a:r>
          </a:p>
        </p:txBody>
      </p:sp>
    </p:spTree>
    <p:extLst>
      <p:ext uri="{BB962C8B-B14F-4D97-AF65-F5344CB8AC3E}">
        <p14:creationId xmlns:p14="http://schemas.microsoft.com/office/powerpoint/2010/main" val="1502823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9">
                                            <p:bg/>
                                          </p:spTgt>
                                        </p:tgtEl>
                                        <p:attrNameLst>
                                          <p:attrName>style.visibility</p:attrName>
                                        </p:attrNameLst>
                                      </p:cBhvr>
                                      <p:to>
                                        <p:strVal val="visible"/>
                                      </p:to>
                                    </p:set>
                                    <p:animEffect transition="in" filter="barn(inVertical)">
                                      <p:cBhvr>
                                        <p:cTn id="7" dur="500"/>
                                        <p:tgtEl>
                                          <p:spTgt spid="9">
                                            <p:bg/>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9">
                                            <p:txEl>
                                              <p:pRg st="0" end="0"/>
                                            </p:txEl>
                                          </p:spTgt>
                                        </p:tgtEl>
                                        <p:attrNameLst>
                                          <p:attrName>style.visibility</p:attrName>
                                        </p:attrNameLst>
                                      </p:cBhvr>
                                      <p:to>
                                        <p:strVal val="visible"/>
                                      </p:to>
                                    </p:set>
                                    <p:animEffect transition="in" filter="barn(inVertical)">
                                      <p:cBhvr>
                                        <p:cTn id="12" dur="500"/>
                                        <p:tgtEl>
                                          <p:spTgt spid="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9">
                                            <p:txEl>
                                              <p:pRg st="1" end="1"/>
                                            </p:txEl>
                                          </p:spTgt>
                                        </p:tgtEl>
                                        <p:attrNameLst>
                                          <p:attrName>style.visibility</p:attrName>
                                        </p:attrNameLst>
                                      </p:cBhvr>
                                      <p:to>
                                        <p:strVal val="visible"/>
                                      </p:to>
                                    </p:set>
                                    <p:animEffect transition="in" filter="barn(inVertical)">
                                      <p:cBhvr>
                                        <p:cTn id="17" dur="500"/>
                                        <p:tgtEl>
                                          <p:spTgt spid="9">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9">
                                            <p:txEl>
                                              <p:pRg st="2" end="2"/>
                                            </p:txEl>
                                          </p:spTgt>
                                        </p:tgtEl>
                                        <p:attrNameLst>
                                          <p:attrName>style.visibility</p:attrName>
                                        </p:attrNameLst>
                                      </p:cBhvr>
                                      <p:to>
                                        <p:strVal val="visible"/>
                                      </p:to>
                                    </p:set>
                                    <p:animEffect transition="in" filter="barn(inVertical)">
                                      <p:cBhvr>
                                        <p:cTn id="22" dur="500"/>
                                        <p:tgtEl>
                                          <p:spTgt spid="9">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9">
                                            <p:txEl>
                                              <p:pRg st="3" end="3"/>
                                            </p:txEl>
                                          </p:spTgt>
                                        </p:tgtEl>
                                        <p:attrNameLst>
                                          <p:attrName>style.visibility</p:attrName>
                                        </p:attrNameLst>
                                      </p:cBhvr>
                                      <p:to>
                                        <p:strVal val="visible"/>
                                      </p:to>
                                    </p:set>
                                    <p:animEffect transition="in" filter="barn(inVertical)">
                                      <p:cBhvr>
                                        <p:cTn id="27"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5924D9F-8BCE-A50F-4F2D-F6BC6B50DF64}"/>
              </a:ext>
            </a:extLst>
          </p:cNvPr>
          <p:cNvSpPr>
            <a:spLocks noGrp="1"/>
          </p:cNvSpPr>
          <p:nvPr>
            <p:ph type="title"/>
          </p:nvPr>
        </p:nvSpPr>
        <p:spPr/>
        <p:txBody>
          <a:bodyPr/>
          <a:lstStyle/>
          <a:p>
            <a:endParaRPr lang="en-CA"/>
          </a:p>
        </p:txBody>
      </p:sp>
      <p:sp>
        <p:nvSpPr>
          <p:cNvPr id="4" name="Content Placeholder 3">
            <a:extLst>
              <a:ext uri="{FF2B5EF4-FFF2-40B4-BE49-F238E27FC236}">
                <a16:creationId xmlns:a16="http://schemas.microsoft.com/office/drawing/2014/main" id="{4374043D-1EB6-EFFC-6220-261200777672}"/>
              </a:ext>
            </a:extLst>
          </p:cNvPr>
          <p:cNvSpPr>
            <a:spLocks noGrp="1"/>
          </p:cNvSpPr>
          <p:nvPr>
            <p:ph idx="4294967295"/>
          </p:nvPr>
        </p:nvSpPr>
        <p:spPr>
          <a:xfrm>
            <a:off x="7696200" y="2514600"/>
            <a:ext cx="4495800" cy="1143000"/>
          </a:xfrm>
        </p:spPr>
        <p:txBody>
          <a:bodyPr>
            <a:normAutofit/>
          </a:bodyPr>
          <a:lstStyle/>
          <a:p>
            <a:pPr algn="ctr"/>
            <a:r>
              <a:rPr lang="en-CA" sz="6000" dirty="0">
                <a:solidFill>
                  <a:schemeClr val="accent1"/>
                </a:solidFill>
                <a:effectLst>
                  <a:outerShdw blurRad="38100" dist="38100" dir="2700000" algn="tl">
                    <a:srgbClr val="000000">
                      <a:alpha val="43137"/>
                    </a:srgbClr>
                  </a:outerShdw>
                </a:effectLst>
              </a:rPr>
              <a:t>THANK YOU</a:t>
            </a:r>
          </a:p>
        </p:txBody>
      </p:sp>
      <p:pic>
        <p:nvPicPr>
          <p:cNvPr id="6" name="Picture 5">
            <a:extLst>
              <a:ext uri="{FF2B5EF4-FFF2-40B4-BE49-F238E27FC236}">
                <a16:creationId xmlns:a16="http://schemas.microsoft.com/office/drawing/2014/main" id="{2512C3DA-7CC3-44E9-1B94-041BA07AA4BA}"/>
              </a:ext>
            </a:extLst>
          </p:cNvPr>
          <p:cNvPicPr>
            <a:picLocks noChangeAspect="1"/>
          </p:cNvPicPr>
          <p:nvPr/>
        </p:nvPicPr>
        <p:blipFill>
          <a:blip r:embed="rId2">
            <a:extLst>
              <a:ext uri="{28A0092B-C50C-407E-A947-70E740481C1C}">
                <a14:useLocalDpi xmlns:a14="http://schemas.microsoft.com/office/drawing/2010/main" val="0"/>
              </a:ext>
            </a:extLst>
          </a:blip>
          <a:srcRect t="2214"/>
          <a:stretch>
            <a:fillRect/>
          </a:stretch>
        </p:blipFill>
        <p:spPr>
          <a:xfrm>
            <a:off x="685800" y="114447"/>
            <a:ext cx="2903316" cy="6731978"/>
          </a:xfrm>
          <a:prstGeom prst="rect">
            <a:avLst/>
          </a:prstGeom>
        </p:spPr>
      </p:pic>
    </p:spTree>
    <p:extLst>
      <p:ext uri="{BB962C8B-B14F-4D97-AF65-F5344CB8AC3E}">
        <p14:creationId xmlns:p14="http://schemas.microsoft.com/office/powerpoint/2010/main" val="2373679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660142"/>
            <a:ext cx="5760720" cy="1077218"/>
          </a:xfrm>
          <a:ln>
            <a:solidFill>
              <a:srgbClr val="003366"/>
            </a:solidFill>
          </a:ln>
        </p:spPr>
        <p:txBody>
          <a:bodyPr/>
          <a:lstStyle/>
          <a:p>
            <a:r>
              <a:rPr lang="en-CA" b="1" dirty="0">
                <a:solidFill>
                  <a:srgbClr val="0070C0"/>
                </a:solidFill>
              </a:rPr>
              <a:t>Basic steps to follow </a:t>
            </a:r>
            <a:endParaRPr b="1" dirty="0">
              <a:solidFill>
                <a:srgbClr val="0070C0"/>
              </a:solidFill>
            </a:endParaRPr>
          </a:p>
        </p:txBody>
      </p:sp>
      <p:sp>
        <p:nvSpPr>
          <p:cNvPr id="4" name="TextBox 3"/>
          <p:cNvSpPr txBox="1"/>
          <p:nvPr/>
        </p:nvSpPr>
        <p:spPr>
          <a:xfrm>
            <a:off x="304800" y="2246594"/>
            <a:ext cx="2895600" cy="338554"/>
          </a:xfrm>
          <a:prstGeom prst="rect">
            <a:avLst/>
          </a:prstGeom>
          <a:noFill/>
          <a:ln>
            <a:solidFill>
              <a:srgbClr val="003366"/>
            </a:solidFill>
          </a:ln>
        </p:spPr>
        <p:txBody>
          <a:bodyPr wrap="square">
            <a:spAutoFit/>
          </a:bodyPr>
          <a:lstStyle/>
          <a:p>
            <a:r>
              <a:rPr lang="en-CA" sz="1600" dirty="0"/>
              <a:t>Acknowledge </a:t>
            </a:r>
            <a:r>
              <a:rPr sz="1600" dirty="0"/>
              <a:t>Chief Complaint</a:t>
            </a:r>
            <a:r>
              <a:rPr lang="en-CA" sz="1600" dirty="0"/>
              <a:t> </a:t>
            </a:r>
            <a:endParaRPr sz="1600" dirty="0"/>
          </a:p>
        </p:txBody>
      </p:sp>
      <p:sp>
        <p:nvSpPr>
          <p:cNvPr id="5" name="TextBox 4"/>
          <p:cNvSpPr txBox="1"/>
          <p:nvPr/>
        </p:nvSpPr>
        <p:spPr>
          <a:xfrm>
            <a:off x="6477000" y="2350933"/>
            <a:ext cx="4616245" cy="1323439"/>
          </a:xfrm>
          <a:prstGeom prst="rect">
            <a:avLst/>
          </a:prstGeom>
          <a:solidFill>
            <a:schemeClr val="bg2"/>
          </a:solidFill>
        </p:spPr>
        <p:txBody>
          <a:bodyPr wrap="square">
            <a:spAutoFit/>
          </a:bodyPr>
          <a:lstStyle/>
          <a:p>
            <a:r>
              <a:rPr sz="1600" dirty="0"/>
              <a:t>Cause and Course of Illness:</a:t>
            </a:r>
            <a:br>
              <a:rPr dirty="0"/>
            </a:br>
            <a:r>
              <a:rPr sz="1600" dirty="0"/>
              <a:t>• When did the pain start</a:t>
            </a:r>
            <a:br>
              <a:rPr dirty="0"/>
            </a:br>
            <a:r>
              <a:rPr sz="1600" dirty="0"/>
              <a:t>• Any history of deep decay or trauma</a:t>
            </a:r>
            <a:br>
              <a:rPr dirty="0"/>
            </a:br>
            <a:r>
              <a:rPr sz="1600" dirty="0"/>
              <a:t>• Is the pain spontaneous or only on stimulus</a:t>
            </a:r>
            <a:br>
              <a:rPr dirty="0"/>
            </a:br>
            <a:r>
              <a:rPr sz="1600" dirty="0"/>
              <a:t>• Pain relieved by medication or persists</a:t>
            </a:r>
          </a:p>
        </p:txBody>
      </p:sp>
      <p:sp>
        <p:nvSpPr>
          <p:cNvPr id="6" name="TextBox 5"/>
          <p:cNvSpPr txBox="1"/>
          <p:nvPr/>
        </p:nvSpPr>
        <p:spPr>
          <a:xfrm>
            <a:off x="1828800" y="2765340"/>
            <a:ext cx="3261851" cy="584775"/>
          </a:xfrm>
          <a:prstGeom prst="rect">
            <a:avLst/>
          </a:prstGeom>
          <a:noFill/>
          <a:ln>
            <a:solidFill>
              <a:srgbClr val="003366"/>
            </a:solidFill>
          </a:ln>
        </p:spPr>
        <p:txBody>
          <a:bodyPr wrap="square">
            <a:spAutoFit/>
          </a:bodyPr>
          <a:lstStyle/>
          <a:p>
            <a:r>
              <a:rPr lang="en-CA" sz="1600" dirty="0"/>
              <a:t>Gather specific</a:t>
            </a:r>
            <a:r>
              <a:rPr sz="1600" dirty="0"/>
              <a:t> (Medical and Dental):</a:t>
            </a:r>
            <a:br>
              <a:rPr dirty="0"/>
            </a:br>
            <a:r>
              <a:rPr sz="1600" dirty="0"/>
              <a:t>• Any recent dental treatment</a:t>
            </a:r>
          </a:p>
        </p:txBody>
      </p:sp>
      <p:sp>
        <p:nvSpPr>
          <p:cNvPr id="7" name="TextBox 6"/>
          <p:cNvSpPr txBox="1"/>
          <p:nvPr/>
        </p:nvSpPr>
        <p:spPr>
          <a:xfrm>
            <a:off x="2708787" y="3699814"/>
            <a:ext cx="3387213" cy="1077218"/>
          </a:xfrm>
          <a:prstGeom prst="rect">
            <a:avLst/>
          </a:prstGeom>
          <a:noFill/>
          <a:ln>
            <a:solidFill>
              <a:srgbClr val="003366"/>
            </a:solidFill>
          </a:ln>
        </p:spPr>
        <p:txBody>
          <a:bodyPr wrap="square">
            <a:spAutoFit/>
          </a:bodyPr>
          <a:lstStyle/>
          <a:p>
            <a:r>
              <a:rPr sz="1600" dirty="0"/>
              <a:t>Clinical Exam Findings (Problem List):</a:t>
            </a:r>
            <a:br>
              <a:rPr dirty="0"/>
            </a:br>
            <a:r>
              <a:rPr sz="1600" dirty="0"/>
              <a:t>• Deep caries close to pulp</a:t>
            </a:r>
            <a:br>
              <a:rPr dirty="0"/>
            </a:br>
            <a:r>
              <a:rPr sz="1600" dirty="0"/>
              <a:t>• Prolonged response to thermal test</a:t>
            </a:r>
            <a:br>
              <a:rPr dirty="0"/>
            </a:br>
            <a:r>
              <a:rPr sz="1600" dirty="0"/>
              <a:t>• Tender on percussion</a:t>
            </a:r>
          </a:p>
        </p:txBody>
      </p:sp>
      <p:sp>
        <p:nvSpPr>
          <p:cNvPr id="8" name="TextBox 7"/>
          <p:cNvSpPr txBox="1"/>
          <p:nvPr/>
        </p:nvSpPr>
        <p:spPr>
          <a:xfrm>
            <a:off x="3733800" y="4975106"/>
            <a:ext cx="8153400" cy="1323439"/>
          </a:xfrm>
          <a:prstGeom prst="rect">
            <a:avLst/>
          </a:prstGeom>
          <a:noFill/>
          <a:ln>
            <a:solidFill>
              <a:srgbClr val="003366"/>
            </a:solidFill>
          </a:ln>
        </p:spPr>
        <p:txBody>
          <a:bodyPr wrap="square">
            <a:spAutoFit/>
          </a:bodyPr>
          <a:lstStyle/>
          <a:p>
            <a:r>
              <a:rPr sz="1600" dirty="0"/>
              <a:t>Diagnosis – </a:t>
            </a:r>
            <a:r>
              <a:rPr lang="en-CA" sz="1600" dirty="0"/>
              <a:t> </a:t>
            </a:r>
            <a:br>
              <a:rPr dirty="0"/>
            </a:br>
            <a:r>
              <a:rPr sz="1600" dirty="0"/>
              <a:t>Irreversible pulpitis is an inflammation of the pulp that cannot heal on its own</a:t>
            </a:r>
            <a:r>
              <a:rPr lang="en-CA" sz="1600" dirty="0"/>
              <a:t> </a:t>
            </a:r>
            <a:r>
              <a:rPr sz="1600" dirty="0"/>
              <a:t>and usually requires root canal treatment to save the tooth.</a:t>
            </a:r>
            <a:r>
              <a:rPr lang="en-CA" sz="1600" dirty="0"/>
              <a:t> </a:t>
            </a:r>
            <a:r>
              <a:rPr lang="en-US" sz="1600" b="1" dirty="0"/>
              <a:t>Symptomatic Apical Periodontitis</a:t>
            </a:r>
            <a:r>
              <a:rPr lang="en-US" sz="1600" dirty="0"/>
              <a:t> means that the inflammation has extended beyond the inside of the tooth and is now affecting the bone around the root.</a:t>
            </a:r>
            <a:endParaRPr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heel(1)">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3600" y="337794"/>
            <a:ext cx="7543800" cy="805206"/>
          </a:xfrm>
        </p:spPr>
        <p:txBody>
          <a:bodyPr>
            <a:normAutofit/>
          </a:bodyPr>
          <a:lstStyle/>
          <a:p>
            <a:r>
              <a:rPr lang="en-US" dirty="0">
                <a:latin typeface="Times New Roman" panose="02020603050405020304" pitchFamily="18" charset="0"/>
                <a:cs typeface="Times New Roman" panose="02020603050405020304" pitchFamily="18" charset="0"/>
              </a:rPr>
              <a:t>DIAGNOSTIC WORKFLOW </a:t>
            </a:r>
          </a:p>
        </p:txBody>
      </p:sp>
      <p:pic>
        <p:nvPicPr>
          <p:cNvPr id="2050" name="Picture 2"/>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4703" t="25564" r="41501" b="22437"/>
          <a:stretch>
            <a:fillRect/>
          </a:stretch>
        </p:blipFill>
        <p:spPr bwMode="auto">
          <a:xfrm>
            <a:off x="685800" y="1752600"/>
            <a:ext cx="3657600" cy="4495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3" name="Table 2">
            <a:extLst>
              <a:ext uri="{FF2B5EF4-FFF2-40B4-BE49-F238E27FC236}">
                <a16:creationId xmlns:a16="http://schemas.microsoft.com/office/drawing/2014/main" id="{872F5B9F-7C05-B26E-F7CC-E401849936AA}"/>
              </a:ext>
            </a:extLst>
          </p:cNvPr>
          <p:cNvGraphicFramePr>
            <a:graphicFrameLocks noGrp="1"/>
          </p:cNvGraphicFramePr>
          <p:nvPr>
            <p:extLst>
              <p:ext uri="{D42A27DB-BD31-4B8C-83A1-F6EECF244321}">
                <p14:modId xmlns:p14="http://schemas.microsoft.com/office/powerpoint/2010/main" val="3299567943"/>
              </p:ext>
            </p:extLst>
          </p:nvPr>
        </p:nvGraphicFramePr>
        <p:xfrm>
          <a:off x="4191000" y="1989137"/>
          <a:ext cx="7772400" cy="4022726"/>
        </p:xfrm>
        <a:graphic>
          <a:graphicData uri="http://schemas.openxmlformats.org/drawingml/2006/table">
            <a:tbl>
              <a:tblPr>
                <a:tableStyleId>{5DA37D80-6434-44D0-A028-1B22A696006F}</a:tableStyleId>
              </a:tblPr>
              <a:tblGrid>
                <a:gridCol w="685800">
                  <a:extLst>
                    <a:ext uri="{9D8B030D-6E8A-4147-A177-3AD203B41FA5}">
                      <a16:colId xmlns:a16="http://schemas.microsoft.com/office/drawing/2014/main" val="4159690531"/>
                    </a:ext>
                  </a:extLst>
                </a:gridCol>
                <a:gridCol w="2133600">
                  <a:extLst>
                    <a:ext uri="{9D8B030D-6E8A-4147-A177-3AD203B41FA5}">
                      <a16:colId xmlns:a16="http://schemas.microsoft.com/office/drawing/2014/main" val="2398073746"/>
                    </a:ext>
                  </a:extLst>
                </a:gridCol>
                <a:gridCol w="4953000">
                  <a:extLst>
                    <a:ext uri="{9D8B030D-6E8A-4147-A177-3AD203B41FA5}">
                      <a16:colId xmlns:a16="http://schemas.microsoft.com/office/drawing/2014/main" val="2887867250"/>
                    </a:ext>
                  </a:extLst>
                </a:gridCol>
              </a:tblGrid>
              <a:tr h="309440">
                <a:tc>
                  <a:txBody>
                    <a:bodyPr/>
                    <a:lstStyle/>
                    <a:p>
                      <a:pPr>
                        <a:buNone/>
                      </a:pPr>
                      <a:r>
                        <a:rPr lang="en-CA" sz="1500" b="1"/>
                        <a:t>Letter</a:t>
                      </a:r>
                      <a:endParaRPr lang="en-CA" sz="1500"/>
                    </a:p>
                  </a:txBody>
                  <a:tcPr marL="77360" marR="77360" marT="38680" marB="38680" anchor="ctr"/>
                </a:tc>
                <a:tc>
                  <a:txBody>
                    <a:bodyPr/>
                    <a:lstStyle/>
                    <a:p>
                      <a:pPr>
                        <a:buNone/>
                      </a:pPr>
                      <a:r>
                        <a:rPr lang="en-CA" sz="1500" b="1"/>
                        <a:t>Component</a:t>
                      </a:r>
                      <a:endParaRPr lang="en-CA" sz="1500"/>
                    </a:p>
                  </a:txBody>
                  <a:tcPr marL="77360" marR="77360" marT="38680" marB="38680" anchor="ctr"/>
                </a:tc>
                <a:tc>
                  <a:txBody>
                    <a:bodyPr/>
                    <a:lstStyle/>
                    <a:p>
                      <a:pPr>
                        <a:buNone/>
                      </a:pPr>
                      <a:r>
                        <a:rPr lang="en-CA" sz="1500" b="1"/>
                        <a:t>Explanation</a:t>
                      </a:r>
                      <a:endParaRPr lang="en-CA" sz="1500"/>
                    </a:p>
                  </a:txBody>
                  <a:tcPr marL="77360" marR="77360" marT="38680" marB="38680" anchor="ctr"/>
                </a:tc>
                <a:extLst>
                  <a:ext uri="{0D108BD9-81ED-4DB2-BD59-A6C34878D82A}">
                    <a16:rowId xmlns:a16="http://schemas.microsoft.com/office/drawing/2014/main" val="499334377"/>
                  </a:ext>
                </a:extLst>
              </a:tr>
              <a:tr h="541521">
                <a:tc>
                  <a:txBody>
                    <a:bodyPr/>
                    <a:lstStyle/>
                    <a:p>
                      <a:pPr>
                        <a:buNone/>
                      </a:pPr>
                      <a:r>
                        <a:rPr lang="en-CA" sz="1500" b="1"/>
                        <a:t>C</a:t>
                      </a:r>
                      <a:endParaRPr lang="en-CA" sz="1500"/>
                    </a:p>
                  </a:txBody>
                  <a:tcPr marL="77360" marR="77360" marT="38680" marB="38680" anchor="ctr"/>
                </a:tc>
                <a:tc>
                  <a:txBody>
                    <a:bodyPr/>
                    <a:lstStyle/>
                    <a:p>
                      <a:pPr>
                        <a:buNone/>
                      </a:pPr>
                      <a:r>
                        <a:rPr lang="en-CA" sz="2000" b="1" dirty="0">
                          <a:solidFill>
                            <a:srgbClr val="FF0000"/>
                          </a:solidFill>
                        </a:rPr>
                        <a:t>C</a:t>
                      </a:r>
                      <a:r>
                        <a:rPr lang="en-CA" sz="1500" b="1" dirty="0"/>
                        <a:t>hief Complaint</a:t>
                      </a:r>
                      <a:endParaRPr lang="en-CA" sz="1500" dirty="0"/>
                    </a:p>
                  </a:txBody>
                  <a:tcPr marL="77360" marR="77360" marT="38680" marB="38680" anchor="ctr"/>
                </a:tc>
                <a:tc>
                  <a:txBody>
                    <a:bodyPr/>
                    <a:lstStyle/>
                    <a:p>
                      <a:pPr>
                        <a:buNone/>
                      </a:pPr>
                      <a:r>
                        <a:rPr lang="en-US" sz="1500" dirty="0"/>
                        <a:t>What patient reports as primary reason for visit</a:t>
                      </a:r>
                    </a:p>
                  </a:txBody>
                  <a:tcPr marL="77360" marR="77360" marT="38680" marB="38680" anchor="ctr"/>
                </a:tc>
                <a:extLst>
                  <a:ext uri="{0D108BD9-81ED-4DB2-BD59-A6C34878D82A}">
                    <a16:rowId xmlns:a16="http://schemas.microsoft.com/office/drawing/2014/main" val="38452093"/>
                  </a:ext>
                </a:extLst>
              </a:tr>
              <a:tr h="773601">
                <a:tc>
                  <a:txBody>
                    <a:bodyPr/>
                    <a:lstStyle/>
                    <a:p>
                      <a:pPr>
                        <a:buNone/>
                      </a:pPr>
                      <a:r>
                        <a:rPr lang="en-CA" sz="1500" b="1"/>
                        <a:t>O</a:t>
                      </a:r>
                      <a:endParaRPr lang="en-CA" sz="1500"/>
                    </a:p>
                  </a:txBody>
                  <a:tcPr marL="77360" marR="77360" marT="38680" marB="38680" anchor="ctr"/>
                </a:tc>
                <a:tc>
                  <a:txBody>
                    <a:bodyPr/>
                    <a:lstStyle/>
                    <a:p>
                      <a:pPr>
                        <a:buNone/>
                      </a:pPr>
                      <a:r>
                        <a:rPr lang="en-CA" sz="2000" b="1" dirty="0">
                          <a:solidFill>
                            <a:srgbClr val="FF0000"/>
                          </a:solidFill>
                        </a:rPr>
                        <a:t>O</a:t>
                      </a:r>
                      <a:r>
                        <a:rPr lang="en-CA" sz="1500" b="1" dirty="0"/>
                        <a:t>ther Conditions</a:t>
                      </a:r>
                      <a:endParaRPr lang="en-CA" sz="1500" dirty="0"/>
                    </a:p>
                  </a:txBody>
                  <a:tcPr marL="77360" marR="77360" marT="38680" marB="38680" anchor="ctr"/>
                </a:tc>
                <a:tc>
                  <a:txBody>
                    <a:bodyPr/>
                    <a:lstStyle/>
                    <a:p>
                      <a:pPr>
                        <a:buNone/>
                      </a:pPr>
                      <a:r>
                        <a:rPr lang="en-CA" sz="1500"/>
                        <a:t>Medical &amp; dental history (systemic diseases, allergies, medications, etc.)</a:t>
                      </a:r>
                    </a:p>
                  </a:txBody>
                  <a:tcPr marL="77360" marR="77360" marT="38680" marB="38680" anchor="ctr"/>
                </a:tc>
                <a:extLst>
                  <a:ext uri="{0D108BD9-81ED-4DB2-BD59-A6C34878D82A}">
                    <a16:rowId xmlns:a16="http://schemas.microsoft.com/office/drawing/2014/main" val="2416123443"/>
                  </a:ext>
                </a:extLst>
              </a:tr>
              <a:tr h="541521">
                <a:tc>
                  <a:txBody>
                    <a:bodyPr/>
                    <a:lstStyle/>
                    <a:p>
                      <a:pPr>
                        <a:buNone/>
                      </a:pPr>
                      <a:r>
                        <a:rPr lang="en-CA" sz="1500" b="1"/>
                        <a:t>F</a:t>
                      </a:r>
                      <a:endParaRPr lang="en-CA" sz="1500"/>
                    </a:p>
                  </a:txBody>
                  <a:tcPr marL="77360" marR="77360" marT="38680" marB="38680" anchor="ctr"/>
                </a:tc>
                <a:tc>
                  <a:txBody>
                    <a:bodyPr/>
                    <a:lstStyle/>
                    <a:p>
                      <a:pPr>
                        <a:buNone/>
                      </a:pPr>
                      <a:r>
                        <a:rPr lang="en-CA" sz="2000" b="1" dirty="0">
                          <a:solidFill>
                            <a:srgbClr val="FF0000"/>
                          </a:solidFill>
                        </a:rPr>
                        <a:t>F</a:t>
                      </a:r>
                      <a:r>
                        <a:rPr lang="en-CA" sz="1500" b="1" dirty="0"/>
                        <a:t>indings – Clinical</a:t>
                      </a:r>
                      <a:endParaRPr lang="en-CA" sz="1500" dirty="0"/>
                    </a:p>
                  </a:txBody>
                  <a:tcPr marL="77360" marR="77360" marT="38680" marB="38680" anchor="ctr"/>
                </a:tc>
                <a:tc>
                  <a:txBody>
                    <a:bodyPr/>
                    <a:lstStyle/>
                    <a:p>
                      <a:pPr>
                        <a:buNone/>
                      </a:pPr>
                      <a:r>
                        <a:rPr lang="en-US" sz="1500"/>
                        <a:t>Extraoral and intraoral examination findings</a:t>
                      </a:r>
                    </a:p>
                  </a:txBody>
                  <a:tcPr marL="77360" marR="77360" marT="38680" marB="38680" anchor="ctr"/>
                </a:tc>
                <a:extLst>
                  <a:ext uri="{0D108BD9-81ED-4DB2-BD59-A6C34878D82A}">
                    <a16:rowId xmlns:a16="http://schemas.microsoft.com/office/drawing/2014/main" val="2493204778"/>
                  </a:ext>
                </a:extLst>
              </a:tr>
              <a:tr h="541521">
                <a:tc>
                  <a:txBody>
                    <a:bodyPr/>
                    <a:lstStyle/>
                    <a:p>
                      <a:pPr>
                        <a:buNone/>
                      </a:pPr>
                      <a:r>
                        <a:rPr lang="en-CA" sz="1500" b="1"/>
                        <a:t>F</a:t>
                      </a:r>
                      <a:endParaRPr lang="en-CA" sz="1500"/>
                    </a:p>
                  </a:txBody>
                  <a:tcPr marL="77360" marR="77360" marT="38680" marB="38680" anchor="ctr"/>
                </a:tc>
                <a:tc>
                  <a:txBody>
                    <a:bodyPr/>
                    <a:lstStyle/>
                    <a:p>
                      <a:pPr>
                        <a:buNone/>
                      </a:pPr>
                      <a:r>
                        <a:rPr lang="en-CA" sz="2000" b="1" dirty="0">
                          <a:solidFill>
                            <a:srgbClr val="FF0000"/>
                          </a:solidFill>
                        </a:rPr>
                        <a:t>F</a:t>
                      </a:r>
                      <a:r>
                        <a:rPr lang="en-CA" sz="1500" b="1" dirty="0"/>
                        <a:t>indings – Radiographic</a:t>
                      </a:r>
                      <a:endParaRPr lang="en-CA" sz="1500" dirty="0"/>
                    </a:p>
                  </a:txBody>
                  <a:tcPr marL="77360" marR="77360" marT="38680" marB="38680" anchor="ctr"/>
                </a:tc>
                <a:tc>
                  <a:txBody>
                    <a:bodyPr/>
                    <a:lstStyle/>
                    <a:p>
                      <a:pPr>
                        <a:buNone/>
                      </a:pPr>
                      <a:r>
                        <a:rPr lang="en-CA" sz="1500"/>
                        <a:t>Radiographic interpretation (periapicals, OPG, bitewings, etc.)</a:t>
                      </a:r>
                    </a:p>
                  </a:txBody>
                  <a:tcPr marL="77360" marR="77360" marT="38680" marB="38680" anchor="ctr"/>
                </a:tc>
                <a:extLst>
                  <a:ext uri="{0D108BD9-81ED-4DB2-BD59-A6C34878D82A}">
                    <a16:rowId xmlns:a16="http://schemas.microsoft.com/office/drawing/2014/main" val="2161774716"/>
                  </a:ext>
                </a:extLst>
              </a:tr>
              <a:tr h="773601">
                <a:tc>
                  <a:txBody>
                    <a:bodyPr/>
                    <a:lstStyle/>
                    <a:p>
                      <a:pPr>
                        <a:buNone/>
                      </a:pPr>
                      <a:r>
                        <a:rPr lang="en-CA" sz="1500" b="1"/>
                        <a:t>E</a:t>
                      </a:r>
                      <a:endParaRPr lang="en-CA" sz="1500"/>
                    </a:p>
                  </a:txBody>
                  <a:tcPr marL="77360" marR="77360" marT="38680" marB="38680" anchor="ctr"/>
                </a:tc>
                <a:tc>
                  <a:txBody>
                    <a:bodyPr/>
                    <a:lstStyle/>
                    <a:p>
                      <a:pPr>
                        <a:buNone/>
                      </a:pPr>
                      <a:r>
                        <a:rPr lang="en-CA" sz="2400" b="1" dirty="0">
                          <a:solidFill>
                            <a:srgbClr val="FF0000"/>
                          </a:solidFill>
                        </a:rPr>
                        <a:t>E</a:t>
                      </a:r>
                      <a:r>
                        <a:rPr lang="en-CA" sz="1500" b="1" dirty="0"/>
                        <a:t>stablish Diagnosis</a:t>
                      </a:r>
                      <a:endParaRPr lang="en-CA" sz="1500" dirty="0"/>
                    </a:p>
                  </a:txBody>
                  <a:tcPr marL="77360" marR="77360" marT="38680" marB="38680" anchor="ctr"/>
                </a:tc>
                <a:tc>
                  <a:txBody>
                    <a:bodyPr/>
                    <a:lstStyle/>
                    <a:p>
                      <a:pPr>
                        <a:buNone/>
                      </a:pPr>
                      <a:r>
                        <a:rPr lang="en-US" sz="1500"/>
                        <a:t>Synthesizing clinical + radiographic + history to conclude diagnosis</a:t>
                      </a:r>
                    </a:p>
                  </a:txBody>
                  <a:tcPr marL="77360" marR="77360" marT="38680" marB="38680" anchor="ctr"/>
                </a:tc>
                <a:extLst>
                  <a:ext uri="{0D108BD9-81ED-4DB2-BD59-A6C34878D82A}">
                    <a16:rowId xmlns:a16="http://schemas.microsoft.com/office/drawing/2014/main" val="1910008411"/>
                  </a:ext>
                </a:extLst>
              </a:tr>
              <a:tr h="541521">
                <a:tc>
                  <a:txBody>
                    <a:bodyPr/>
                    <a:lstStyle/>
                    <a:p>
                      <a:pPr>
                        <a:buNone/>
                      </a:pPr>
                      <a:r>
                        <a:rPr lang="en-CA" sz="1500" b="1"/>
                        <a:t>E</a:t>
                      </a:r>
                      <a:endParaRPr lang="en-CA" sz="1500"/>
                    </a:p>
                  </a:txBody>
                  <a:tcPr marL="77360" marR="77360" marT="38680" marB="38680" anchor="ctr"/>
                </a:tc>
                <a:tc>
                  <a:txBody>
                    <a:bodyPr/>
                    <a:lstStyle/>
                    <a:p>
                      <a:pPr>
                        <a:buNone/>
                      </a:pPr>
                      <a:r>
                        <a:rPr lang="en-CA" sz="2000" b="1" dirty="0">
                          <a:solidFill>
                            <a:srgbClr val="FF0000"/>
                          </a:solidFill>
                        </a:rPr>
                        <a:t>E</a:t>
                      </a:r>
                      <a:r>
                        <a:rPr lang="en-CA" sz="1500" b="1" dirty="0"/>
                        <a:t>xecute Treatment Plan</a:t>
                      </a:r>
                      <a:endParaRPr lang="en-CA" sz="1500" dirty="0"/>
                    </a:p>
                  </a:txBody>
                  <a:tcPr marL="77360" marR="77360" marT="38680" marB="38680" anchor="ctr"/>
                </a:tc>
                <a:tc>
                  <a:txBody>
                    <a:bodyPr/>
                    <a:lstStyle/>
                    <a:p>
                      <a:pPr>
                        <a:buNone/>
                      </a:pPr>
                      <a:r>
                        <a:rPr lang="en-US" sz="1500" dirty="0"/>
                        <a:t>Phased treatment planning based on the diagnosis</a:t>
                      </a:r>
                    </a:p>
                  </a:txBody>
                  <a:tcPr marL="77360" marR="77360" marT="38680" marB="38680" anchor="ctr"/>
                </a:tc>
                <a:extLst>
                  <a:ext uri="{0D108BD9-81ED-4DB2-BD59-A6C34878D82A}">
                    <a16:rowId xmlns:a16="http://schemas.microsoft.com/office/drawing/2014/main" val="605734915"/>
                  </a:ext>
                </a:extLst>
              </a:tr>
            </a:tbl>
          </a:graphicData>
        </a:graphic>
      </p:graphicFrame>
    </p:spTree>
    <p:extLst>
      <p:ext uri="{BB962C8B-B14F-4D97-AF65-F5344CB8AC3E}">
        <p14:creationId xmlns:p14="http://schemas.microsoft.com/office/powerpoint/2010/main" val="18068386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A1E7CB-D0D7-7C54-CFF5-7F22DD776C94}"/>
              </a:ext>
            </a:extLst>
          </p:cNvPr>
          <p:cNvSpPr>
            <a:spLocks noGrp="1"/>
          </p:cNvSpPr>
          <p:nvPr>
            <p:ph idx="1"/>
          </p:nvPr>
        </p:nvSpPr>
        <p:spPr>
          <a:xfrm>
            <a:off x="5638800" y="1905000"/>
            <a:ext cx="5562600" cy="2514600"/>
          </a:xfrm>
          <a:ln>
            <a:solidFill>
              <a:schemeClr val="accent1"/>
            </a:solidFill>
          </a:ln>
        </p:spPr>
        <p:txBody>
          <a:bodyPr>
            <a:noAutofit/>
          </a:bodyPr>
          <a:lstStyle/>
          <a:p>
            <a:pPr marL="342900" lvl="0" indent="-342900">
              <a:buFont typeface="Wingdings" panose="05000000000000000000" pitchFamily="2" charset="2"/>
              <a:buChar char=""/>
            </a:pPr>
            <a:r>
              <a:rPr lang="en-US" dirty="0">
                <a:latin typeface="+mj-lt"/>
                <a:ea typeface="Calibri" panose="020F0502020204030204" pitchFamily="34" charset="0"/>
                <a:cs typeface="Times New Roman" panose="02020603050405020304" pitchFamily="18" charset="0"/>
              </a:rPr>
              <a:t>Caries and non-carious lesions</a:t>
            </a:r>
          </a:p>
          <a:p>
            <a:pPr marL="342900" lvl="0" indent="-342900">
              <a:buFont typeface="Wingdings" panose="05000000000000000000" pitchFamily="2" charset="2"/>
              <a:buChar char=""/>
            </a:pPr>
            <a:r>
              <a:rPr lang="en-US" dirty="0">
                <a:latin typeface="+mj-lt"/>
                <a:ea typeface="Calibri" panose="020F0502020204030204" pitchFamily="34" charset="0"/>
                <a:cs typeface="Times New Roman" panose="02020603050405020304" pitchFamily="18" charset="0"/>
              </a:rPr>
              <a:t>Periodontal/ pulp/ or Peri-apical pathology </a:t>
            </a:r>
            <a:endParaRPr lang="en-CA" dirty="0">
              <a:latin typeface="+mj-lt"/>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US" dirty="0">
                <a:latin typeface="+mj-lt"/>
                <a:ea typeface="Calibri" panose="020F0502020204030204" pitchFamily="34" charset="0"/>
                <a:cs typeface="Times New Roman" panose="02020603050405020304" pitchFamily="18" charset="0"/>
              </a:rPr>
              <a:t>Pathology of the periodontium </a:t>
            </a:r>
            <a:endParaRPr lang="en-CA" dirty="0">
              <a:latin typeface="+mj-lt"/>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US" dirty="0">
                <a:latin typeface="+mj-lt"/>
                <a:ea typeface="Calibri" panose="020F0502020204030204" pitchFamily="34" charset="0"/>
                <a:cs typeface="Times New Roman" panose="02020603050405020304" pitchFamily="18" charset="0"/>
              </a:rPr>
              <a:t>Defective restorations, an oral prosthesis and/or implants</a:t>
            </a:r>
            <a:endParaRPr lang="en-CA" dirty="0">
              <a:effectLst/>
              <a:latin typeface="+mj-lt"/>
              <a:ea typeface="Calibri" panose="020F0502020204030204" pitchFamily="34" charset="0"/>
              <a:cs typeface="Times New Roman" panose="02020603050405020304" pitchFamily="18" charset="0"/>
            </a:endParaRPr>
          </a:p>
          <a:p>
            <a:pPr marL="342900" lvl="0" indent="-342900">
              <a:lnSpc>
                <a:spcPct val="90000"/>
              </a:lnSpc>
              <a:buFont typeface="Wingdings" panose="05000000000000000000" pitchFamily="2" charset="2"/>
              <a:buChar char=""/>
            </a:pPr>
            <a:r>
              <a:rPr lang="en-US" dirty="0">
                <a:effectLst/>
                <a:latin typeface="+mj-lt"/>
                <a:ea typeface="Calibri" panose="020F0502020204030204" pitchFamily="34" charset="0"/>
                <a:cs typeface="Times New Roman" panose="02020603050405020304" pitchFamily="18" charset="0"/>
              </a:rPr>
              <a:t>Disorders of the temporomandibular joint (TMJ)</a:t>
            </a:r>
            <a:endParaRPr lang="en-CA" dirty="0">
              <a:effectLst/>
              <a:latin typeface="+mj-lt"/>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BF78C89B-EB8D-B38D-C424-811B4D766E9D}"/>
              </a:ext>
            </a:extLst>
          </p:cNvPr>
          <p:cNvSpPr/>
          <p:nvPr/>
        </p:nvSpPr>
        <p:spPr>
          <a:xfrm>
            <a:off x="762000" y="381000"/>
            <a:ext cx="6224781"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CHIEF COMPLAINT</a:t>
            </a:r>
          </a:p>
        </p:txBody>
      </p:sp>
    </p:spTree>
    <p:extLst>
      <p:ext uri="{BB962C8B-B14F-4D97-AF65-F5344CB8AC3E}">
        <p14:creationId xmlns:p14="http://schemas.microsoft.com/office/powerpoint/2010/main" val="555598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16622F-8DA4-A14D-A9CC-E685172B9ECE}"/>
              </a:ext>
            </a:extLst>
          </p:cNvPr>
          <p:cNvSpPr>
            <a:spLocks noGrp="1"/>
          </p:cNvSpPr>
          <p:nvPr>
            <p:ph sz="half" idx="2"/>
          </p:nvPr>
        </p:nvSpPr>
        <p:spPr>
          <a:ln>
            <a:solidFill>
              <a:schemeClr val="accent1"/>
            </a:solidFill>
          </a:ln>
        </p:spPr>
        <p:txBody>
          <a:bodyPr>
            <a:normAutofit fontScale="92500" lnSpcReduction="20000"/>
          </a:bodyPr>
          <a:lstStyle/>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CC3300"/>
                </a:solidFill>
                <a:effectLst/>
                <a:uLnTx/>
                <a:uFillTx/>
                <a:latin typeface="Calibri" panose="020F0502020204030204"/>
                <a:ea typeface="+mn-ea"/>
                <a:cs typeface="+mn-cs"/>
              </a:rPr>
              <a:t>S: </a:t>
            </a: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Site </a:t>
            </a:r>
            <a:r>
              <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rPr>
              <a:t> </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CC3300"/>
                </a:solidFill>
                <a:effectLst/>
                <a:uLnTx/>
                <a:uFillTx/>
                <a:latin typeface="Calibri" panose="020F0502020204030204"/>
                <a:ea typeface="+mn-ea"/>
                <a:cs typeface="+mn-cs"/>
              </a:rPr>
              <a:t>O: </a:t>
            </a: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Onset </a:t>
            </a:r>
            <a:r>
              <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rPr>
              <a:t> </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CC3300"/>
                </a:solidFill>
                <a:effectLst/>
                <a:uLnTx/>
                <a:uFillTx/>
                <a:latin typeface="Calibri" panose="020F0502020204030204"/>
                <a:ea typeface="+mn-ea"/>
                <a:cs typeface="+mn-cs"/>
              </a:rPr>
              <a:t>C: </a:t>
            </a: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Character</a:t>
            </a:r>
            <a:r>
              <a:rPr kumimoji="0" lang="en-US" sz="1800" b="1" i="0" u="none" strike="noStrike" kern="1200" cap="none" spc="0" normalizeH="0" baseline="0" noProof="0" dirty="0">
                <a:ln>
                  <a:noFill/>
                </a:ln>
                <a:solidFill>
                  <a:srgbClr val="CC3300"/>
                </a:solidFill>
                <a:effectLst/>
                <a:uLnTx/>
                <a:uFillTx/>
                <a:latin typeface="Calibri" panose="020F0502020204030204"/>
                <a:ea typeface="+mn-ea"/>
                <a:cs typeface="+mn-cs"/>
              </a:rPr>
              <a:t>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CC3300"/>
                </a:solidFill>
                <a:effectLst/>
                <a:uLnTx/>
                <a:uFillTx/>
                <a:latin typeface="Calibri" panose="020F0502020204030204"/>
                <a:ea typeface="+mn-ea"/>
                <a:cs typeface="+mn-cs"/>
              </a:rPr>
              <a:t>R: </a:t>
            </a: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Radiates </a:t>
            </a:r>
            <a:r>
              <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rPr>
              <a:t> </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CC3300"/>
                </a:solidFill>
                <a:effectLst/>
                <a:uLnTx/>
                <a:uFillTx/>
                <a:latin typeface="Calibri" panose="020F0502020204030204"/>
                <a:ea typeface="+mn-ea"/>
                <a:cs typeface="+mn-cs"/>
              </a:rPr>
              <a:t>A: </a:t>
            </a: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Associated symptoms </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swelling/discharge/fever/lymphadenopathy </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CC3300"/>
                </a:solidFill>
                <a:effectLst/>
                <a:uLnTx/>
                <a:uFillTx/>
                <a:latin typeface="Calibri" panose="020F0502020204030204"/>
                <a:ea typeface="+mn-ea"/>
                <a:cs typeface="+mn-cs"/>
              </a:rPr>
              <a:t>T: </a:t>
            </a: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Time/Duration </a:t>
            </a:r>
            <a:r>
              <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rPr>
              <a:t> </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CC3300"/>
                </a:solidFill>
                <a:effectLst/>
                <a:uLnTx/>
                <a:uFillTx/>
                <a:latin typeface="Calibri" panose="020F0502020204030204"/>
                <a:ea typeface="+mn-ea"/>
                <a:cs typeface="+mn-cs"/>
              </a:rPr>
              <a:t>E: </a:t>
            </a: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Exacerbating/Relieving factors </a:t>
            </a:r>
            <a:r>
              <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rPr>
              <a:t> </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solidFill>
                  <a:srgbClr val="CC3300"/>
                </a:solidFill>
                <a:effectLst/>
                <a:uLnTx/>
                <a:uFillTx/>
                <a:latin typeface="Calibri" panose="020F0502020204030204"/>
                <a:ea typeface="+mn-ea"/>
                <a:cs typeface="+mn-cs"/>
              </a:rPr>
              <a:t>S: </a:t>
            </a:r>
            <a:r>
              <a:rPr kumimoji="0" lang="en-US" sz="1800" b="1" i="0" u="none" strike="noStrike" kern="1200" cap="none" spc="0" normalizeH="0" baseline="0" noProof="0" dirty="0">
                <a:ln>
                  <a:noFill/>
                </a:ln>
                <a:solidFill>
                  <a:schemeClr val="tx1"/>
                </a:solidFill>
                <a:effectLst/>
                <a:uLnTx/>
                <a:uFillTx/>
                <a:latin typeface="Calibri" panose="020F0502020204030204"/>
                <a:ea typeface="+mn-ea"/>
                <a:cs typeface="+mn-cs"/>
              </a:rPr>
              <a:t>Severity </a:t>
            </a:r>
            <a:r>
              <a:rPr kumimoji="0" lang="en-US" sz="1800" b="0" i="0" u="none" strike="noStrike" kern="1200" cap="none" spc="0" normalizeH="0" baseline="0" noProof="0" dirty="0">
                <a:ln>
                  <a:noFill/>
                </a:ln>
                <a:solidFill>
                  <a:schemeClr val="tx1"/>
                </a:solidFill>
                <a:effectLst/>
                <a:uLnTx/>
                <a:uFillTx/>
                <a:latin typeface="Calibri" panose="020F0502020204030204"/>
                <a:ea typeface="+mn-ea"/>
                <a:cs typeface="+mn-cs"/>
              </a:rPr>
              <a:t> </a:t>
            </a:r>
          </a:p>
          <a:p>
            <a:pPr marL="0" indent="0">
              <a:buNone/>
            </a:pPr>
            <a:endParaRPr lang="en-US" sz="600" b="1" dirty="0">
              <a:solidFill>
                <a:srgbClr val="CC3300"/>
              </a:solidFill>
            </a:endParaRPr>
          </a:p>
        </p:txBody>
      </p:sp>
      <p:sp>
        <p:nvSpPr>
          <p:cNvPr id="5" name="Text Placeholder 4">
            <a:extLst>
              <a:ext uri="{FF2B5EF4-FFF2-40B4-BE49-F238E27FC236}">
                <a16:creationId xmlns:a16="http://schemas.microsoft.com/office/drawing/2014/main" id="{69A51DA3-E122-EBF9-4F9A-CF8F0D46C49A}"/>
              </a:ext>
            </a:extLst>
          </p:cNvPr>
          <p:cNvSpPr>
            <a:spLocks noGrp="1"/>
          </p:cNvSpPr>
          <p:nvPr>
            <p:ph type="body" sz="quarter" idx="3"/>
          </p:nvPr>
        </p:nvSpPr>
        <p:spPr/>
        <p:txBody>
          <a:bodyPr/>
          <a:lstStyle/>
          <a:p>
            <a:r>
              <a:rPr lang="en-US" b="1" dirty="0">
                <a:solidFill>
                  <a:schemeClr val="tx2">
                    <a:lumMod val="60000"/>
                    <a:lumOff val="40000"/>
                  </a:schemeClr>
                </a:solidFill>
              </a:rPr>
              <a:t>History of Chipping/Fracture</a:t>
            </a:r>
            <a:endParaRPr lang="en-CA" dirty="0">
              <a:solidFill>
                <a:schemeClr val="tx2">
                  <a:lumMod val="60000"/>
                  <a:lumOff val="40000"/>
                </a:schemeClr>
              </a:solidFill>
            </a:endParaRPr>
          </a:p>
        </p:txBody>
      </p:sp>
      <p:sp>
        <p:nvSpPr>
          <p:cNvPr id="6" name="Content Placeholder 5">
            <a:extLst>
              <a:ext uri="{FF2B5EF4-FFF2-40B4-BE49-F238E27FC236}">
                <a16:creationId xmlns:a16="http://schemas.microsoft.com/office/drawing/2014/main" id="{98C3C013-2507-77F8-4B5A-A9A9798C956B}"/>
              </a:ext>
            </a:extLst>
          </p:cNvPr>
          <p:cNvSpPr>
            <a:spLocks noGrp="1"/>
          </p:cNvSpPr>
          <p:nvPr>
            <p:ph sz="quarter" idx="4"/>
          </p:nvPr>
        </p:nvSpPr>
        <p:spPr>
          <a:ln>
            <a:solidFill>
              <a:srgbClr val="003366"/>
            </a:solidFill>
          </a:ln>
        </p:spPr>
        <p:txBody>
          <a:bodyPr>
            <a:normAutofit fontScale="92500" lnSpcReduction="20000"/>
          </a:bodyPr>
          <a:lstStyle/>
          <a:p>
            <a:pPr>
              <a:lnSpc>
                <a:spcPct val="160000"/>
              </a:lnSpc>
              <a:buFont typeface="Wingdings" panose="05000000000000000000" pitchFamily="2" charset="2"/>
              <a:buChar char="Ø"/>
            </a:pPr>
            <a:r>
              <a:rPr lang="en-US" dirty="0"/>
              <a:t>Any history of recent trauma</a:t>
            </a:r>
          </a:p>
          <a:p>
            <a:pPr>
              <a:lnSpc>
                <a:spcPct val="160000"/>
              </a:lnSpc>
              <a:buFont typeface="Wingdings" panose="05000000000000000000" pitchFamily="2" charset="2"/>
              <a:buChar char="Ø"/>
            </a:pPr>
            <a:r>
              <a:rPr lang="en-US" dirty="0"/>
              <a:t>Was the tooth/ restoration in hyper occlusion  </a:t>
            </a:r>
          </a:p>
          <a:p>
            <a:pPr>
              <a:lnSpc>
                <a:spcPct val="160000"/>
              </a:lnSpc>
              <a:buFont typeface="Wingdings" panose="05000000000000000000" pitchFamily="2" charset="2"/>
              <a:buChar char="Ø"/>
            </a:pPr>
            <a:r>
              <a:rPr lang="en-US" dirty="0"/>
              <a:t>Were lateral forces on the tooth excessive</a:t>
            </a:r>
          </a:p>
          <a:p>
            <a:pPr>
              <a:lnSpc>
                <a:spcPct val="160000"/>
              </a:lnSpc>
              <a:buFont typeface="Wingdings" panose="05000000000000000000" pitchFamily="2" charset="2"/>
              <a:buChar char="Ø"/>
            </a:pPr>
            <a:r>
              <a:rPr lang="en-US" dirty="0"/>
              <a:t>Has there been loss of vertical dimension of occlusion </a:t>
            </a:r>
          </a:p>
          <a:p>
            <a:pPr>
              <a:lnSpc>
                <a:spcPct val="160000"/>
              </a:lnSpc>
              <a:buFont typeface="Wingdings" panose="05000000000000000000" pitchFamily="2" charset="2"/>
              <a:buChar char="Ø"/>
            </a:pPr>
            <a:r>
              <a:rPr lang="en-US" dirty="0"/>
              <a:t>Any history of bruxism/clenching </a:t>
            </a:r>
            <a:endParaRPr lang="en-CA" dirty="0"/>
          </a:p>
          <a:p>
            <a:endParaRPr lang="en-CA" dirty="0"/>
          </a:p>
        </p:txBody>
      </p:sp>
      <p:sp>
        <p:nvSpPr>
          <p:cNvPr id="7" name="Text Placeholder 6">
            <a:extLst>
              <a:ext uri="{FF2B5EF4-FFF2-40B4-BE49-F238E27FC236}">
                <a16:creationId xmlns:a16="http://schemas.microsoft.com/office/drawing/2014/main" id="{43A3A021-FFA5-6446-FB99-25862E258505}"/>
              </a:ext>
            </a:extLst>
          </p:cNvPr>
          <p:cNvSpPr txBox="1">
            <a:spLocks noGrp="1"/>
          </p:cNvSpPr>
          <p:nvPr>
            <p:ph type="body" idx="1"/>
          </p:nvPr>
        </p:nvSpPr>
        <p:spPr>
          <a:xfrm>
            <a:off x="1096963" y="2043747"/>
            <a:ext cx="4938712" cy="341632"/>
          </a:xfrm>
          <a:prstGeom prst="rect">
            <a:avLst/>
          </a:prstGeom>
          <a:noFill/>
        </p:spPr>
        <p:txBody>
          <a:bodyPr wrap="square">
            <a:spAutoFit/>
          </a:bodyPr>
          <a:lstStyle/>
          <a:p>
            <a:r>
              <a:rPr lang="en-US" sz="1800" dirty="0">
                <a:solidFill>
                  <a:schemeClr val="tx2">
                    <a:lumMod val="60000"/>
                    <a:lumOff val="40000"/>
                  </a:schemeClr>
                </a:solidFill>
              </a:rPr>
              <a:t>History of pain- SOCRATES</a:t>
            </a:r>
            <a:endParaRPr lang="en-CA" dirty="0">
              <a:solidFill>
                <a:schemeClr val="tx2">
                  <a:lumMod val="60000"/>
                  <a:lumOff val="40000"/>
                </a:schemeClr>
              </a:solidFill>
            </a:endParaRPr>
          </a:p>
        </p:txBody>
      </p:sp>
    </p:spTree>
    <p:extLst>
      <p:ext uri="{BB962C8B-B14F-4D97-AF65-F5344CB8AC3E}">
        <p14:creationId xmlns:p14="http://schemas.microsoft.com/office/powerpoint/2010/main" val="41408893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A83C19-6CB2-4E41-2C34-BCDEBEFD0F16}"/>
              </a:ext>
            </a:extLst>
          </p:cNvPr>
          <p:cNvSpPr/>
          <p:nvPr/>
        </p:nvSpPr>
        <p:spPr>
          <a:xfrm>
            <a:off x="1219200" y="914400"/>
            <a:ext cx="2857192" cy="584775"/>
          </a:xfrm>
          <a:prstGeom prst="rect">
            <a:avLst/>
          </a:prstGeom>
          <a:noFill/>
        </p:spPr>
        <p:txBody>
          <a:bodyPr wrap="none" lIns="91440" tIns="45720" rIns="91440" bIns="45720">
            <a:spAutoFit/>
          </a:bodyPr>
          <a:lstStyle/>
          <a:p>
            <a:pPr algn="ctr"/>
            <a:r>
              <a:rPr lang="en-US" sz="3200" b="1" dirty="0">
                <a:ln w="13462">
                  <a:solidFill>
                    <a:schemeClr val="bg1"/>
                  </a:solidFill>
                  <a:prstDash val="solid"/>
                </a:ln>
                <a:solidFill>
                  <a:srgbClr val="00B0F0"/>
                </a:solidFill>
              </a:rPr>
              <a:t>Medical History</a:t>
            </a:r>
            <a:endParaRPr lang="en-US" sz="3200" b="1" cap="none" spc="0" dirty="0">
              <a:ln w="13462">
                <a:solidFill>
                  <a:schemeClr val="bg1"/>
                </a:solidFill>
                <a:prstDash val="solid"/>
              </a:ln>
              <a:solidFill>
                <a:srgbClr val="00B0F0"/>
              </a:solidFill>
            </a:endParaRPr>
          </a:p>
        </p:txBody>
      </p:sp>
      <p:sp>
        <p:nvSpPr>
          <p:cNvPr id="14" name="Rectangle 13">
            <a:extLst>
              <a:ext uri="{FF2B5EF4-FFF2-40B4-BE49-F238E27FC236}">
                <a16:creationId xmlns:a16="http://schemas.microsoft.com/office/drawing/2014/main" id="{8AFDA3EA-259B-B92C-3465-E7C2752B6CFB}"/>
              </a:ext>
            </a:extLst>
          </p:cNvPr>
          <p:cNvSpPr/>
          <p:nvPr/>
        </p:nvSpPr>
        <p:spPr>
          <a:xfrm>
            <a:off x="381000" y="1676400"/>
            <a:ext cx="4648200" cy="2438400"/>
          </a:xfrm>
          <a:prstGeom prst="rect">
            <a:avLst/>
          </a:prstGeom>
          <a:ln>
            <a:solidFill>
              <a:schemeClr val="accent1"/>
            </a:solidFill>
          </a:ln>
        </p:spPr>
        <p:txBody>
          <a:bodyPr/>
          <a:lstStyle/>
          <a:p>
            <a:r>
              <a:rPr lang="en-US" i="1" dirty="0"/>
              <a:t>REVIEW OF SYSTEMS</a:t>
            </a:r>
          </a:p>
          <a:p>
            <a:pPr lvl="0">
              <a:buChar char="•"/>
            </a:pPr>
            <a:endParaRPr lang="en-CA" dirty="0"/>
          </a:p>
          <a:p>
            <a:pPr lvl="1">
              <a:lnSpc>
                <a:spcPct val="150000"/>
              </a:lnSpc>
              <a:buChar char="•"/>
            </a:pPr>
            <a:r>
              <a:rPr lang="en-CA" dirty="0"/>
              <a:t> Look at Directives and distribute time accordingly.</a:t>
            </a:r>
          </a:p>
          <a:p>
            <a:pPr lvl="1">
              <a:lnSpc>
                <a:spcPct val="150000"/>
              </a:lnSpc>
              <a:buChar char="•"/>
            </a:pPr>
            <a:r>
              <a:rPr lang="en-CA" dirty="0"/>
              <a:t> Refer to given history.</a:t>
            </a:r>
          </a:p>
          <a:p>
            <a:pPr lvl="1">
              <a:lnSpc>
                <a:spcPct val="150000"/>
              </a:lnSpc>
              <a:buChar char="•"/>
            </a:pPr>
            <a:r>
              <a:rPr lang="en-CA" dirty="0"/>
              <a:t> Refer to the given Medical chart.</a:t>
            </a:r>
          </a:p>
        </p:txBody>
      </p:sp>
      <p:pic>
        <p:nvPicPr>
          <p:cNvPr id="7170" name="Picture 2">
            <a:extLst>
              <a:ext uri="{FF2B5EF4-FFF2-40B4-BE49-F238E27FC236}">
                <a16:creationId xmlns:a16="http://schemas.microsoft.com/office/drawing/2014/main" id="{00DDD4A9-3E2F-0C6D-2485-1A961BBF0A44}"/>
              </a:ext>
            </a:extLst>
          </p:cNvPr>
          <p:cNvPicPr>
            <a:picLocks noChangeAspect="1" noChangeArrowheads="1"/>
          </p:cNvPicPr>
          <p:nvPr/>
        </p:nvPicPr>
        <p:blipFill>
          <a:blip r:embed="rId2">
            <a:clrChange>
              <a:clrFrom>
                <a:srgbClr val="CED3CC"/>
              </a:clrFrom>
              <a:clrTo>
                <a:srgbClr val="CED3CC">
                  <a:alpha val="0"/>
                </a:srgbClr>
              </a:clrTo>
            </a:clrChange>
            <a:duotone>
              <a:prstClr val="black"/>
              <a:schemeClr val="accent2">
                <a:tint val="45000"/>
                <a:satMod val="400000"/>
              </a:schemeClr>
            </a:duotone>
            <a:extLst>
              <a:ext uri="{BEBA8EAE-BF5A-486C-A8C5-ECC9F3942E4B}">
                <a14:imgProps xmlns:a14="http://schemas.microsoft.com/office/drawing/2010/main">
                  <a14:imgLayer r:embed="rId3">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5181600" y="1371600"/>
            <a:ext cx="6803332" cy="4535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8235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BE3478E-2A8A-E9B2-C4C1-51C8B6359857}"/>
              </a:ext>
            </a:extLst>
          </p:cNvPr>
          <p:cNvSpPr txBox="1"/>
          <p:nvPr/>
        </p:nvSpPr>
        <p:spPr>
          <a:xfrm>
            <a:off x="876300" y="1752600"/>
            <a:ext cx="10439400" cy="4616777"/>
          </a:xfrm>
          <a:prstGeom prst="rect">
            <a:avLst/>
          </a:prstGeom>
          <a:noFill/>
          <a:ln>
            <a:solidFill>
              <a:srgbClr val="003366"/>
            </a:solidFill>
          </a:ln>
        </p:spPr>
        <p:txBody>
          <a:bodyPr wrap="square">
            <a:spAutoFit/>
          </a:bodyPr>
          <a:lstStyle/>
          <a:p>
            <a:pPr>
              <a:lnSpc>
                <a:spcPct val="150000"/>
              </a:lnSpc>
              <a:buNone/>
            </a:pPr>
            <a:r>
              <a:rPr lang="en-CA" b="1" u="sng" dirty="0">
                <a:latin typeface="+mj-lt"/>
              </a:rPr>
              <a:t>Medication History</a:t>
            </a:r>
          </a:p>
          <a:p>
            <a:pPr>
              <a:lnSpc>
                <a:spcPct val="150000"/>
              </a:lnSpc>
              <a:buFont typeface="Arial" panose="020B0604020202020204" pitchFamily="34" charset="0"/>
              <a:buChar char="•"/>
            </a:pPr>
            <a:r>
              <a:rPr lang="en-CA" dirty="0">
                <a:latin typeface="+mj-lt"/>
              </a:rPr>
              <a:t>Prescription medications</a:t>
            </a:r>
          </a:p>
          <a:p>
            <a:pPr>
              <a:lnSpc>
                <a:spcPct val="150000"/>
              </a:lnSpc>
              <a:buFont typeface="Arial" panose="020B0604020202020204" pitchFamily="34" charset="0"/>
              <a:buChar char="•"/>
            </a:pPr>
            <a:r>
              <a:rPr lang="en-CA" dirty="0">
                <a:latin typeface="+mj-lt"/>
              </a:rPr>
              <a:t>Over-the-counter medications / herbal remedies / vitamins / nutritional supplements</a:t>
            </a:r>
          </a:p>
          <a:p>
            <a:pPr>
              <a:lnSpc>
                <a:spcPct val="150000"/>
              </a:lnSpc>
              <a:buFont typeface="Arial" panose="020B0604020202020204" pitchFamily="34" charset="0"/>
              <a:buChar char="•"/>
            </a:pPr>
            <a:r>
              <a:rPr lang="en-CA" dirty="0">
                <a:latin typeface="+mj-lt"/>
              </a:rPr>
              <a:t>Any peculiar or adverse reaction to any medication</a:t>
            </a:r>
          </a:p>
          <a:p>
            <a:pPr>
              <a:lnSpc>
                <a:spcPct val="150000"/>
              </a:lnSpc>
              <a:buFont typeface="Arial" panose="020B0604020202020204" pitchFamily="34" charset="0"/>
              <a:buChar char="•"/>
            </a:pPr>
            <a:r>
              <a:rPr lang="en-CA" dirty="0">
                <a:latin typeface="+mj-lt"/>
              </a:rPr>
              <a:t>Any blood thinners </a:t>
            </a:r>
            <a:r>
              <a:rPr lang="en-CA" i="1" dirty="0">
                <a:latin typeface="+mj-lt"/>
              </a:rPr>
              <a:t>(e.g., Coumadin, Xarelto, </a:t>
            </a:r>
            <a:r>
              <a:rPr lang="en-CA" i="1" dirty="0" err="1">
                <a:latin typeface="+mj-lt"/>
              </a:rPr>
              <a:t>Pradax</a:t>
            </a:r>
            <a:r>
              <a:rPr lang="en-CA" i="1" dirty="0">
                <a:latin typeface="+mj-lt"/>
              </a:rPr>
              <a:t>, Eliquis, Clopidogrel, Aspirin)</a:t>
            </a:r>
            <a:endParaRPr lang="en-CA" dirty="0">
              <a:latin typeface="+mj-lt"/>
            </a:endParaRPr>
          </a:p>
          <a:p>
            <a:pPr>
              <a:lnSpc>
                <a:spcPct val="150000"/>
              </a:lnSpc>
              <a:buFont typeface="Arial" panose="020B0604020202020204" pitchFamily="34" charset="0"/>
              <a:buChar char="•"/>
            </a:pPr>
            <a:r>
              <a:rPr lang="en-CA" dirty="0">
                <a:latin typeface="+mj-lt"/>
              </a:rPr>
              <a:t>Any recreational drugs </a:t>
            </a:r>
            <a:r>
              <a:rPr lang="en-CA" i="1" dirty="0">
                <a:latin typeface="+mj-lt"/>
              </a:rPr>
              <a:t>(e.g., Cocaine, Marijuana, Amphetamines)</a:t>
            </a:r>
            <a:endParaRPr lang="en-CA" dirty="0">
              <a:latin typeface="+mj-lt"/>
            </a:endParaRPr>
          </a:p>
          <a:p>
            <a:pPr>
              <a:lnSpc>
                <a:spcPct val="150000"/>
              </a:lnSpc>
              <a:buFont typeface="Arial" panose="020B0604020202020204" pitchFamily="34" charset="0"/>
              <a:buChar char="•"/>
            </a:pPr>
            <a:r>
              <a:rPr lang="en-CA" dirty="0">
                <a:latin typeface="+mj-lt"/>
              </a:rPr>
              <a:t>Personal history: </a:t>
            </a:r>
            <a:r>
              <a:rPr lang="en-CA" i="1" dirty="0">
                <a:latin typeface="+mj-lt"/>
              </a:rPr>
              <a:t>Smoking / Alcohol</a:t>
            </a:r>
          </a:p>
          <a:p>
            <a:pPr>
              <a:lnSpc>
                <a:spcPct val="120000"/>
              </a:lnSpc>
              <a:spcAft>
                <a:spcPts val="1000"/>
              </a:spcAft>
            </a:pPr>
            <a:r>
              <a:rPr lang="en-US" b="1" u="sng" dirty="0">
                <a:solidFill>
                  <a:srgbClr val="000000"/>
                </a:solidFill>
                <a:latin typeface="+mj-lt"/>
                <a:ea typeface="Calibri" panose="020F0502020204030204" pitchFamily="34" charset="0"/>
                <a:cs typeface="Minion"/>
              </a:rPr>
              <a:t>Past Dental History</a:t>
            </a:r>
          </a:p>
          <a:p>
            <a:pPr>
              <a:lnSpc>
                <a:spcPct val="110000"/>
              </a:lnSpc>
              <a:spcAft>
                <a:spcPts val="1000"/>
              </a:spcAft>
            </a:pPr>
            <a:r>
              <a:rPr lang="en-US" dirty="0">
                <a:solidFill>
                  <a:srgbClr val="000000"/>
                </a:solidFill>
                <a:latin typeface="+mj-lt"/>
                <a:ea typeface="Calibri" panose="020F0502020204030204" pitchFamily="34" charset="0"/>
                <a:cs typeface="Minion"/>
              </a:rPr>
              <a:t>Date of last dental examination.</a:t>
            </a:r>
          </a:p>
          <a:p>
            <a:pPr>
              <a:lnSpc>
                <a:spcPct val="110000"/>
              </a:lnSpc>
              <a:spcAft>
                <a:spcPts val="1000"/>
              </a:spcAft>
            </a:pPr>
            <a:r>
              <a:rPr lang="en-US" dirty="0">
                <a:solidFill>
                  <a:srgbClr val="000000"/>
                </a:solidFill>
                <a:latin typeface="+mj-lt"/>
                <a:ea typeface="Calibri" panose="020F0502020204030204" pitchFamily="34" charset="0"/>
                <a:cs typeface="Minion"/>
              </a:rPr>
              <a:t>Frequency of dental visits.</a:t>
            </a:r>
          </a:p>
          <a:p>
            <a:pPr>
              <a:lnSpc>
                <a:spcPct val="110000"/>
              </a:lnSpc>
              <a:spcAft>
                <a:spcPts val="1000"/>
              </a:spcAft>
            </a:pPr>
            <a:r>
              <a:rPr lang="en-US" dirty="0">
                <a:solidFill>
                  <a:srgbClr val="000000"/>
                </a:solidFill>
                <a:latin typeface="+mj-lt"/>
                <a:ea typeface="Calibri" panose="020F0502020204030204" pitchFamily="34" charset="0"/>
                <a:cs typeface="Minion"/>
              </a:rPr>
              <a:t>Types of treatment received, and history of any problems during past treatment. </a:t>
            </a:r>
            <a:endParaRPr lang="en-CA" dirty="0">
              <a:latin typeface="+mj-lt"/>
              <a:ea typeface="Calibri" panose="020F0502020204030204" pitchFamily="34" charset="0"/>
              <a:cs typeface="Minion"/>
            </a:endParaRPr>
          </a:p>
        </p:txBody>
      </p:sp>
    </p:spTree>
    <p:extLst>
      <p:ext uri="{BB962C8B-B14F-4D97-AF65-F5344CB8AC3E}">
        <p14:creationId xmlns:p14="http://schemas.microsoft.com/office/powerpoint/2010/main" val="2857786720"/>
      </p:ext>
    </p:extLst>
  </p:cSld>
  <p:clrMapOvr>
    <a:masterClrMapping/>
  </p:clrMapOvr>
</p:sld>
</file>

<file path=ppt/theme/theme1.xml><?xml version="1.0" encoding="utf-8"?>
<a:theme xmlns:a="http://schemas.openxmlformats.org/drawingml/2006/main" name="Retrospect">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11471</TotalTime>
  <Words>2263</Words>
  <Application>Microsoft Office PowerPoint</Application>
  <PresentationFormat>Widescreen</PresentationFormat>
  <Paragraphs>311</Paragraphs>
  <Slides>38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38</vt:i4>
      </vt:variant>
    </vt:vector>
  </HeadingPairs>
  <TitlesOfParts>
    <vt:vector size="48" baseType="lpstr">
      <vt:lpstr>Meiryo UI</vt:lpstr>
      <vt:lpstr>AngsanaUPC</vt:lpstr>
      <vt:lpstr>Arial</vt:lpstr>
      <vt:lpstr>Cabin Condensed</vt:lpstr>
      <vt:lpstr>Calibri</vt:lpstr>
      <vt:lpstr>Calibri Light</vt:lpstr>
      <vt:lpstr>New times roman</vt:lpstr>
      <vt:lpstr>Times New Roman</vt:lpstr>
      <vt:lpstr>Wingdings</vt:lpstr>
      <vt:lpstr>Retrospect</vt:lpstr>
      <vt:lpstr>Patient Evaluation </vt:lpstr>
      <vt:lpstr>PowerPoint Presentation</vt:lpstr>
      <vt:lpstr>Case Scenario – Irreversible Pulpitis</vt:lpstr>
      <vt:lpstr>Basic steps to follow </vt:lpstr>
      <vt:lpstr>DIAGNOSTIC WORKFLOW </vt:lpstr>
      <vt:lpstr>PowerPoint Presentation</vt:lpstr>
      <vt:lpstr>PowerPoint Presentation</vt:lpstr>
      <vt:lpstr>PowerPoint Presentation</vt:lpstr>
      <vt:lpstr>PowerPoint Presentation</vt:lpstr>
      <vt:lpstr>Assessment/Diagnostic test</vt:lpstr>
      <vt:lpstr>PowerPoint Presentation</vt:lpstr>
      <vt:lpstr>Periodontal Screening &amp; Recording</vt:lpstr>
      <vt:lpstr>Radiographic Examination</vt:lpstr>
      <vt:lpstr>PowerPoint Presentation</vt:lpstr>
      <vt:lpstr>  Systemic Assessment </vt:lpstr>
      <vt:lpstr>PowerPoint Presentation</vt:lpstr>
      <vt:lpstr>Review of system</vt:lpstr>
      <vt:lpstr>CARDIOVASCULAR DISEASE </vt:lpstr>
      <vt:lpstr>Hypertension</vt:lpstr>
      <vt:lpstr>Stroke</vt:lpstr>
      <vt:lpstr>PowerPoint Presentation</vt:lpstr>
      <vt:lpstr>Patient with Bleeding risk</vt:lpstr>
      <vt:lpstr>Patient on WARFARIN (COUMADIN)</vt:lpstr>
      <vt:lpstr>Joint Replacement </vt:lpstr>
      <vt:lpstr>Current American Heart Association Recommendations (2007)</vt:lpstr>
      <vt:lpstr>All About Attacks</vt:lpstr>
      <vt:lpstr> Asthma                                               Allergy   </vt:lpstr>
      <vt:lpstr>Pregnancy</vt:lpstr>
      <vt:lpstr>Medical Referral</vt:lpstr>
      <vt:lpstr>COPD</vt:lpstr>
      <vt:lpstr>Diabetes </vt:lpstr>
      <vt:lpstr> Tuberculosis</vt:lpstr>
      <vt:lpstr>HIV- infection</vt:lpstr>
      <vt:lpstr>Patients taking steroid </vt:lpstr>
      <vt:lpstr>Patients taking bisphosphonates </vt:lpstr>
      <vt:lpstr>Cancer</vt:lpstr>
      <vt:lpstr>Unstable Medical Condition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Preety Tuli</cp:lastModifiedBy>
  <cp:revision>97</cp:revision>
  <dcterms:created xsi:type="dcterms:W3CDTF">2006-08-16T00:00:00Z</dcterms:created>
  <dcterms:modified xsi:type="dcterms:W3CDTF">2025-07-19T18:33:52Z</dcterms:modified>
</cp:coreProperties>
</file>

<file path=docProps/thumbnail.jpeg>
</file>